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slides/slide17.xml" ContentType="application/vnd.openxmlformats-officedocument.presentationml.slide+xml"/>
  <Override PartName="/ppt/slides/slide18.xml" ContentType="application/vnd.openxmlformats-officedocument.presentationml.slide+xml"/>
  <Override PartName="/ppt/presentation.xml" ContentType="application/vnd.openxmlformats-officedocument.presentationml.presentation.main+xml"/>
  <Override PartName="/ppt/slides/slide16.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14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Layouts/slideLayout142.xml" ContentType="application/vnd.openxmlformats-officedocument.presentationml.slideLayout+xml"/>
  <Override PartName="/ppt/slideMasters/slideMaster1.xml" ContentType="application/vnd.openxmlformats-officedocument.presentationml.slideMaster+xml"/>
  <Override PartName="/ppt/slideLayouts/slideLayout14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91.xml" ContentType="application/vnd.openxmlformats-officedocument.presentationml.slideLayout+xml"/>
  <Override PartName="/ppt/slideLayouts/slideLayout141.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98.xml" ContentType="application/vnd.openxmlformats-officedocument.presentationml.slideLayout+xml"/>
  <Override PartName="/ppt/slideLayouts/slideLayout90.xml" ContentType="application/vnd.openxmlformats-officedocument.presentationml.slideLayout+xml"/>
  <Override PartName="/ppt/slideLayouts/slideLayout100.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32.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11.xml" ContentType="application/vnd.openxmlformats-officedocument.presentationml.slideLayout+xml"/>
  <Override PartName="/ppt/slideLayouts/slideLayout99.xml" ContentType="application/vnd.openxmlformats-officedocument.presentationml.slideLayout+xml"/>
  <Override PartName="/ppt/slideLayouts/slideLayout109.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6.xml" ContentType="application/vnd.openxmlformats-officedocument.presentationml.slideLayout+xml"/>
  <Override PartName="/ppt/slideLayouts/slideLayout110.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8.xml" ContentType="application/vnd.openxmlformats-officedocument.theme+xml"/>
  <Override PartName="/ppt/theme/theme7.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7.xml" ContentType="application/vnd.openxmlformats-officedocument.presentationml.tags+xml"/>
  <Override PartName="/ppt/tags/tag6.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5.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1.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19" r:id="rId3"/>
    <p:sldMasterId id="2147483743" r:id="rId4"/>
    <p:sldMasterId id="2147483752" r:id="rId5"/>
    <p:sldMasterId id="2147483783" r:id="rId6"/>
  </p:sldMasterIdLst>
  <p:notesMasterIdLst>
    <p:notesMasterId r:id="rId25"/>
  </p:notesMasterIdLst>
  <p:handoutMasterIdLst>
    <p:handoutMasterId r:id="rId26"/>
  </p:handoutMasterIdLst>
  <p:sldIdLst>
    <p:sldId id="304" r:id="rId7"/>
    <p:sldId id="305" r:id="rId8"/>
    <p:sldId id="306" r:id="rId9"/>
    <p:sldId id="307" r:id="rId10"/>
    <p:sldId id="308" r:id="rId11"/>
    <p:sldId id="309" r:id="rId12"/>
    <p:sldId id="311" r:id="rId13"/>
    <p:sldId id="310" r:id="rId14"/>
    <p:sldId id="312" r:id="rId15"/>
    <p:sldId id="313" r:id="rId16"/>
    <p:sldId id="317" r:id="rId17"/>
    <p:sldId id="314" r:id="rId18"/>
    <p:sldId id="281" r:id="rId19"/>
    <p:sldId id="282" r:id="rId20"/>
    <p:sldId id="293" r:id="rId21"/>
    <p:sldId id="294" r:id="rId22"/>
    <p:sldId id="295"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228" autoAdjust="0"/>
  </p:normalViewPr>
  <p:slideViewPr>
    <p:cSldViewPr snapToGrid="0">
      <p:cViewPr varScale="1">
        <p:scale>
          <a:sx n="76" d="100"/>
          <a:sy n="76" d="100"/>
        </p:scale>
        <p:origin x="1384" y="36"/>
      </p:cViewPr>
      <p:guideLst/>
    </p:cSldViewPr>
  </p:slideViewPr>
  <p:notesTextViewPr>
    <p:cViewPr>
      <p:scale>
        <a:sx n="3" d="2"/>
        <a:sy n="3" d="2"/>
      </p:scale>
      <p:origin x="0" y="0"/>
    </p:cViewPr>
  </p:notesTextViewPr>
  <p:notesViewPr>
    <p:cSldViewPr snapToGrid="0">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ustomXml" Target="../customXml/item2.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F2ADF5-5F55-461F-BA98-A6830AE234DB}" type="datetimeFigureOut">
              <a:rPr lang="en-US" smtClean="0"/>
              <a:t>3/21/2016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FB1B17-2197-493C-A18A-D97B3BF95D27}" type="slidenum">
              <a:rPr lang="en-US" smtClean="0"/>
              <a:t>‹#›</a:t>
            </a:fld>
            <a:endParaRPr lang="en-US"/>
          </a:p>
        </p:txBody>
      </p:sp>
    </p:spTree>
    <p:extLst>
      <p:ext uri="{BB962C8B-B14F-4D97-AF65-F5344CB8AC3E}">
        <p14:creationId xmlns:p14="http://schemas.microsoft.com/office/powerpoint/2010/main" val="1903762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34006-57D5-45A7-B97F-E2B2F3863941}" type="datetimeFigureOut">
              <a:rPr lang="en-US" smtClean="0"/>
              <a:t>3/21/2016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CB112-6560-4234-A3DC-25DA0EFFCD7D}" type="slidenum">
              <a:rPr lang="en-US" smtClean="0"/>
              <a:t>‹#›</a:t>
            </a:fld>
            <a:endParaRPr lang="en-US"/>
          </a:p>
        </p:txBody>
      </p:sp>
    </p:spTree>
    <p:extLst>
      <p:ext uri="{BB962C8B-B14F-4D97-AF65-F5344CB8AC3E}">
        <p14:creationId xmlns:p14="http://schemas.microsoft.com/office/powerpoint/2010/main" val="1607914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What is IoT</a:t>
            </a:r>
            <a:r>
              <a:rPr lang="en-US" sz="1200" b="1" kern="1200" baseline="0" dirty="0" smtClean="0">
                <a:solidFill>
                  <a:schemeClr val="tx1"/>
                </a:solidFill>
                <a:effectLst/>
                <a:latin typeface="+mn-lt"/>
                <a:ea typeface="+mn-ea"/>
                <a:cs typeface="+mn-cs"/>
              </a:rPr>
              <a:t> really?</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j-lt"/>
              <a:ea typeface="+mn-ea"/>
              <a:cs typeface="+mn-cs"/>
            </a:endParaRPr>
          </a:p>
          <a:p>
            <a:pPr lvl="0"/>
            <a:r>
              <a:rPr lang="en-US" sz="1200" kern="1200" dirty="0" err="1" smtClean="0">
                <a:solidFill>
                  <a:schemeClr val="tx1"/>
                </a:solidFill>
                <a:effectLst/>
                <a:latin typeface="+mj-lt"/>
                <a:ea typeface="+mn-ea"/>
                <a:cs typeface="+mn-cs"/>
              </a:rPr>
              <a:t>IoT</a:t>
            </a:r>
            <a:r>
              <a:rPr lang="en-US" sz="1200" kern="1200" dirty="0" smtClean="0">
                <a:solidFill>
                  <a:schemeClr val="tx1"/>
                </a:solidFill>
                <a:effectLst/>
                <a:latin typeface="+mj-lt"/>
                <a:ea typeface="+mn-ea"/>
                <a:cs typeface="+mn-cs"/>
              </a:rPr>
              <a:t> really comes down to four key things:</a:t>
            </a:r>
          </a:p>
          <a:p>
            <a:pPr marL="337906" lvl="1" indent="-228600">
              <a:buFont typeface="+mj-lt"/>
              <a:buAutoNum type="arabicPeriod"/>
            </a:pPr>
            <a:r>
              <a:rPr lang="en-US" sz="1200" b="1" kern="1200" dirty="0" smtClean="0">
                <a:solidFill>
                  <a:schemeClr val="tx1"/>
                </a:solidFill>
                <a:effectLst/>
                <a:latin typeface="+mj-lt"/>
                <a:ea typeface="+mn-ea"/>
                <a:cs typeface="+mn-cs"/>
              </a:rPr>
              <a:t>Physical “things” </a:t>
            </a:r>
            <a:r>
              <a:rPr lang="en-US" sz="1200" kern="1200" dirty="0" smtClean="0">
                <a:solidFill>
                  <a:schemeClr val="tx1"/>
                </a:solidFill>
                <a:effectLst/>
                <a:latin typeface="+mj-lt"/>
                <a:ea typeface="+mn-ea"/>
                <a:cs typeface="+mn-cs"/>
              </a:rPr>
              <a:t>such as LoB assets, devices, maker boards, and sensors</a:t>
            </a:r>
          </a:p>
          <a:p>
            <a:pPr marL="337906" lvl="1" indent="-228600">
              <a:buFont typeface="+mj-lt"/>
              <a:buAutoNum type="arabicPeriod"/>
            </a:pPr>
            <a:r>
              <a:rPr lang="en-US" sz="1200" kern="1200" dirty="0" smtClean="0">
                <a:solidFill>
                  <a:schemeClr val="tx1"/>
                </a:solidFill>
                <a:effectLst/>
                <a:latin typeface="+mj-lt"/>
                <a:ea typeface="+mn-ea"/>
                <a:cs typeface="+mn-cs"/>
              </a:rPr>
              <a:t>Those “things” that have </a:t>
            </a:r>
            <a:r>
              <a:rPr lang="en-US" sz="1200" b="1" kern="1200" dirty="0" smtClean="0">
                <a:solidFill>
                  <a:schemeClr val="tx1"/>
                </a:solidFill>
                <a:effectLst/>
                <a:latin typeface="+mj-lt"/>
                <a:ea typeface="+mn-ea"/>
                <a:cs typeface="+mn-cs"/>
              </a:rPr>
              <a:t>connectivity</a:t>
            </a:r>
            <a:r>
              <a:rPr lang="en-US" sz="1200" kern="1200" dirty="0" smtClean="0">
                <a:solidFill>
                  <a:schemeClr val="tx1"/>
                </a:solidFill>
                <a:effectLst/>
                <a:latin typeface="+mj-lt"/>
                <a:ea typeface="+mn-ea"/>
                <a:cs typeface="+mn-cs"/>
              </a:rPr>
              <a:t> to the internet, to each other, or to humans, our houses, and our vehicles.</a:t>
            </a:r>
          </a:p>
          <a:p>
            <a:pPr marL="337906" lvl="1" indent="-228600">
              <a:buFont typeface="+mj-lt"/>
              <a:buAutoNum type="arabicPeriod"/>
            </a:pPr>
            <a:r>
              <a:rPr lang="en-US" sz="1200" kern="1200" dirty="0" smtClean="0">
                <a:solidFill>
                  <a:schemeClr val="tx1"/>
                </a:solidFill>
                <a:effectLst/>
                <a:latin typeface="+mj-lt"/>
                <a:ea typeface="+mn-ea"/>
                <a:cs typeface="+mn-cs"/>
              </a:rPr>
              <a:t>These things have the ability to </a:t>
            </a:r>
            <a:r>
              <a:rPr lang="en-US" sz="1200" b="1" kern="1200" dirty="0" smtClean="0">
                <a:solidFill>
                  <a:schemeClr val="tx1"/>
                </a:solidFill>
                <a:effectLst/>
                <a:latin typeface="+mj-lt"/>
                <a:ea typeface="+mn-ea"/>
                <a:cs typeface="+mn-cs"/>
              </a:rPr>
              <a:t>collect and communicate information </a:t>
            </a:r>
            <a:r>
              <a:rPr lang="en-US" sz="1200" kern="1200" dirty="0" smtClean="0">
                <a:solidFill>
                  <a:schemeClr val="tx1"/>
                </a:solidFill>
                <a:effectLst/>
                <a:latin typeface="+mj-lt"/>
                <a:ea typeface="+mn-ea"/>
                <a:cs typeface="+mn-cs"/>
              </a:rPr>
              <a:t>– this information may include data collected from the environment or input by users</a:t>
            </a:r>
          </a:p>
          <a:p>
            <a:pPr marL="337906" lvl="1" indent="-228600">
              <a:buFont typeface="+mj-lt"/>
              <a:buAutoNum type="arabicPeriod"/>
            </a:pPr>
            <a:r>
              <a:rPr lang="en-US" sz="1200" kern="1200" dirty="0" smtClean="0">
                <a:solidFill>
                  <a:schemeClr val="tx1"/>
                </a:solidFill>
                <a:effectLst/>
                <a:latin typeface="+mj-lt"/>
                <a:ea typeface="+mn-ea"/>
                <a:cs typeface="+mn-cs"/>
              </a:rPr>
              <a:t>And then the </a:t>
            </a:r>
            <a:r>
              <a:rPr lang="en-US" sz="1200" b="1" kern="1200" dirty="0" smtClean="0">
                <a:solidFill>
                  <a:schemeClr val="tx1"/>
                </a:solidFill>
                <a:effectLst/>
                <a:latin typeface="+mj-lt"/>
                <a:ea typeface="+mn-ea"/>
                <a:cs typeface="+mn-cs"/>
              </a:rPr>
              <a:t>analytics</a:t>
            </a:r>
            <a:r>
              <a:rPr lang="en-US" sz="1200" kern="1200" dirty="0" smtClean="0">
                <a:solidFill>
                  <a:schemeClr val="tx1"/>
                </a:solidFill>
                <a:effectLst/>
                <a:latin typeface="+mj-lt"/>
                <a:ea typeface="+mn-ea"/>
                <a:cs typeface="+mn-cs"/>
              </a:rPr>
              <a:t> that comes with the data enable people or machines to take action</a:t>
            </a:r>
          </a:p>
          <a:p>
            <a:pPr lvl="0"/>
            <a:endParaRPr lang="en-US" sz="1200" kern="1200" dirty="0" smtClean="0">
              <a:solidFill>
                <a:schemeClr val="tx1"/>
              </a:solidFill>
              <a:effectLst/>
              <a:latin typeface="+mj-lt"/>
              <a:ea typeface="+mn-ea"/>
              <a:cs typeface="+mn-cs"/>
            </a:endParaRPr>
          </a:p>
          <a:p>
            <a:pPr lvl="0"/>
            <a:r>
              <a:rPr lang="en-US" sz="1200" kern="1200" dirty="0" smtClean="0">
                <a:solidFill>
                  <a:schemeClr val="tx1"/>
                </a:solidFill>
                <a:effectLst/>
                <a:latin typeface="+mj-lt"/>
                <a:ea typeface="+mn-ea"/>
                <a:cs typeface="+mn-cs"/>
              </a:rPr>
              <a:t>Getting started on the Internet of Things enables you to transform your current business and enable new growth opportunities:</a:t>
            </a:r>
          </a:p>
          <a:p>
            <a:pPr lvl="1"/>
            <a:r>
              <a:rPr lang="en-US" sz="1200" kern="1200" dirty="0" smtClean="0">
                <a:solidFill>
                  <a:schemeClr val="tx1"/>
                </a:solidFill>
                <a:effectLst/>
                <a:latin typeface="+mj-lt"/>
                <a:ea typeface="+mn-ea"/>
                <a:cs typeface="+mn-cs"/>
              </a:rPr>
              <a:t>IoT provides better insights to your internal, geographically dispersed operations to manage your operations, processes, asset performance and utilizations, and customer usage insights</a:t>
            </a:r>
          </a:p>
          <a:p>
            <a:pPr lvl="1"/>
            <a:r>
              <a:rPr lang="en-US" sz="1200" kern="1200" dirty="0" smtClean="0">
                <a:solidFill>
                  <a:schemeClr val="tx1"/>
                </a:solidFill>
                <a:effectLst/>
                <a:latin typeface="+mj-lt"/>
                <a:ea typeface="+mn-ea"/>
                <a:cs typeface="+mn-cs"/>
              </a:rPr>
              <a:t>IoT enables you to expand your business models to include proactive/predictive management and maintenance services on assets on behalf of your customers</a:t>
            </a:r>
          </a:p>
          <a:p>
            <a:pPr lvl="1"/>
            <a:r>
              <a:rPr lang="en-US" sz="1200" kern="1200" dirty="0" smtClean="0">
                <a:solidFill>
                  <a:schemeClr val="tx1"/>
                </a:solidFill>
                <a:effectLst/>
                <a:latin typeface="+mj-lt"/>
                <a:ea typeface="+mn-ea"/>
                <a:cs typeface="+mn-cs"/>
              </a:rPr>
              <a:t>In all industries, IoT helps you drive down costs and improve efficiency by monitoring and tracking the health of your assets  </a:t>
            </a:r>
          </a:p>
          <a:p>
            <a:pPr lvl="1"/>
            <a:r>
              <a:rPr lang="en-US" sz="1200" kern="1200" dirty="0" smtClean="0">
                <a:solidFill>
                  <a:schemeClr val="tx1"/>
                </a:solidFill>
                <a:effectLst/>
                <a:latin typeface="+mj-lt"/>
                <a:ea typeface="+mn-ea"/>
                <a:cs typeface="+mn-cs"/>
              </a:rPr>
              <a:t>IoT helps consumers by providing insight into their houses, autos, and body</a:t>
            </a:r>
          </a:p>
        </p:txBody>
      </p:sp>
      <p:sp>
        <p:nvSpPr>
          <p:cNvPr id="5" name="Footer Placeholder 4"/>
          <p:cNvSpPr>
            <a:spLocks noGrp="1"/>
          </p:cNvSpPr>
          <p:nvPr>
            <p:ph type="ftr" sz="quarter" idx="4"/>
          </p:nvPr>
        </p:nvSpPr>
        <p:spPr>
          <a:xfrm>
            <a:off x="0" y="8964871"/>
            <a:ext cx="3094096" cy="473559"/>
          </a:xfrm>
          <a:prstGeom prst="rect">
            <a:avLst/>
          </a:prstGeom>
        </p:spPr>
        <p:txBody>
          <a:bodyPr lIns="92958" tIns="46479" rIns="92958" bIns="46479"/>
          <a:lstStyle/>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05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3956550" y="0"/>
            <a:ext cx="3026833" cy="4641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958" tIns="46479" rIns="92958" bIns="46479"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77B339E5-2C5A-964E-A324-80E05A226C75}" type="datetime1">
              <a:rPr lang="en-US">
                <a:solidFill>
                  <a:srgbClr val="000000"/>
                </a:solidFill>
                <a:latin typeface="Calibri" charset="0"/>
              </a:rPr>
              <a:pPr defTabSz="947332" fontAlgn="base">
                <a:spcBef>
                  <a:spcPct val="0"/>
                </a:spcBef>
                <a:spcAft>
                  <a:spcPct val="0"/>
                </a:spcAft>
              </a:pPr>
              <a:t>3/21/2016</a:t>
            </a:fld>
            <a:endParaRPr lang="en-US" dirty="0">
              <a:solidFill>
                <a:srgbClr val="000000"/>
              </a:solidFill>
              <a:latin typeface="Calibri"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55283" indent="-290493">
              <a:defRPr>
                <a:solidFill>
                  <a:schemeClr val="tx1"/>
                </a:solidFill>
                <a:latin typeface="Segoe UI" charset="0"/>
                <a:ea typeface="ＭＳ Ｐゴシック" charset="0"/>
              </a:defRPr>
            </a:lvl2pPr>
            <a:lvl3pPr marL="1161974" indent="-232395">
              <a:defRPr>
                <a:solidFill>
                  <a:schemeClr val="tx1"/>
                </a:solidFill>
                <a:latin typeface="Segoe UI" charset="0"/>
                <a:ea typeface="ＭＳ Ｐゴシック" charset="0"/>
              </a:defRPr>
            </a:lvl3pPr>
            <a:lvl4pPr marL="1626763" indent="-232395">
              <a:defRPr>
                <a:solidFill>
                  <a:schemeClr val="tx1"/>
                </a:solidFill>
                <a:latin typeface="Segoe UI" charset="0"/>
                <a:ea typeface="ＭＳ Ｐゴシック" charset="0"/>
              </a:defRPr>
            </a:lvl4pPr>
            <a:lvl5pPr marL="2091553" indent="-232395">
              <a:defRPr>
                <a:solidFill>
                  <a:schemeClr val="tx1"/>
                </a:solidFill>
                <a:latin typeface="Segoe UI" charset="0"/>
                <a:ea typeface="ＭＳ Ｐゴシック" charset="0"/>
              </a:defRPr>
            </a:lvl5pPr>
            <a:lvl6pPr marL="2556342" indent="-232395" defTabSz="947332" fontAlgn="base">
              <a:spcBef>
                <a:spcPct val="0"/>
              </a:spcBef>
              <a:spcAft>
                <a:spcPct val="0"/>
              </a:spcAft>
              <a:defRPr>
                <a:solidFill>
                  <a:schemeClr val="tx1"/>
                </a:solidFill>
                <a:latin typeface="Segoe UI" charset="0"/>
                <a:ea typeface="ＭＳ Ｐゴシック" charset="0"/>
              </a:defRPr>
            </a:lvl6pPr>
            <a:lvl7pPr marL="3021132" indent="-232395" defTabSz="947332" fontAlgn="base">
              <a:spcBef>
                <a:spcPct val="0"/>
              </a:spcBef>
              <a:spcAft>
                <a:spcPct val="0"/>
              </a:spcAft>
              <a:defRPr>
                <a:solidFill>
                  <a:schemeClr val="tx1"/>
                </a:solidFill>
                <a:latin typeface="Segoe UI" charset="0"/>
                <a:ea typeface="ＭＳ Ｐゴシック" charset="0"/>
              </a:defRPr>
            </a:lvl7pPr>
            <a:lvl8pPr marL="3485921" indent="-232395" defTabSz="947332" fontAlgn="base">
              <a:spcBef>
                <a:spcPct val="0"/>
              </a:spcBef>
              <a:spcAft>
                <a:spcPct val="0"/>
              </a:spcAft>
              <a:defRPr>
                <a:solidFill>
                  <a:schemeClr val="tx1"/>
                </a:solidFill>
                <a:latin typeface="Segoe UI" charset="0"/>
                <a:ea typeface="ＭＳ Ｐゴシック" charset="0"/>
              </a:defRPr>
            </a:lvl8pPr>
            <a:lvl9pPr marL="3950711" indent="-232395" defTabSz="947332" fontAlgn="base">
              <a:spcBef>
                <a:spcPct val="0"/>
              </a:spcBef>
              <a:spcAft>
                <a:spcPct val="0"/>
              </a:spcAft>
              <a:defRPr>
                <a:solidFill>
                  <a:schemeClr val="tx1"/>
                </a:solidFill>
                <a:latin typeface="Segoe UI" charset="0"/>
                <a:ea typeface="ＭＳ Ｐゴシック" charset="0"/>
              </a:defRPr>
            </a:lvl9pPr>
          </a:lstStyle>
          <a:p>
            <a:pPr defTabSz="947332" fontAlgn="base">
              <a:spcBef>
                <a:spcPct val="0"/>
              </a:spcBef>
              <a:spcAft>
                <a:spcPct val="0"/>
              </a:spcAft>
            </a:pPr>
            <a:fld id="{1A6394F6-822C-1448-96C9-DC8FB41C7165}" type="slidenum">
              <a:rPr lang="en-US">
                <a:solidFill>
                  <a:srgbClr val="000000"/>
                </a:solidFill>
                <a:latin typeface="Calibri" charset="0"/>
              </a:rPr>
              <a:pPr defTabSz="947332" fontAlgn="base">
                <a:spcBef>
                  <a:spcPct val="0"/>
                </a:spcBef>
                <a:spcAft>
                  <a:spcPct val="0"/>
                </a:spcAft>
              </a:pPr>
              <a:t>6</a:t>
            </a:fld>
            <a:endParaRPr lang="en-US" dirty="0">
              <a:solidFill>
                <a:srgbClr val="000000"/>
              </a:solidFill>
              <a:latin typeface="Calibri" charset="0"/>
            </a:endParaRPr>
          </a:p>
        </p:txBody>
      </p:sp>
    </p:spTree>
    <p:extLst>
      <p:ext uri="{BB962C8B-B14F-4D97-AF65-F5344CB8AC3E}">
        <p14:creationId xmlns:p14="http://schemas.microsoft.com/office/powerpoint/2010/main" val="226799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Windows 10, we have the Universal App Platform (UAP) which is the programming model that covers all of our Windows 10 devices from screens in board rooms, to desktops, tablets, phones, Xbox, tiny IoT devices, and more. You can write a single application that, in binary form, can be deployed across every device.</a:t>
            </a:r>
          </a:p>
          <a:p>
            <a:endParaRPr lang="en-US" baseline="0" dirty="0" smtClean="0"/>
          </a:p>
          <a:p>
            <a:r>
              <a:rPr lang="en-US" baseline="0" dirty="0" smtClean="0"/>
              <a:t>Across all of those devices you can use the same programming model and languages, making it simple to scale applications from tiny devices to multi-core 64 bit Intel monster workhorses.</a:t>
            </a:r>
          </a:p>
        </p:txBody>
      </p:sp>
      <p:sp>
        <p:nvSpPr>
          <p:cNvPr id="4" name="Header Placeholder 3"/>
          <p:cNvSpPr>
            <a:spLocks noGrp="1"/>
          </p:cNvSpPr>
          <p:nvPr>
            <p:ph type="hdr" sz="quarter" idx="10"/>
          </p:nvPr>
        </p:nvSpPr>
        <p:spPr/>
        <p:txBody>
          <a:bodyPr/>
          <a:lstStyle/>
          <a:p>
            <a:r>
              <a:rPr lang="en-US" smtClean="0">
                <a:solidFill>
                  <a:prstClr val="black"/>
                </a:solidFill>
              </a:rPr>
              <a:t>WinHEC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3/21/2016 6:32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62960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smtClean="0"/>
              <a:t>Red=17</a:t>
            </a:r>
          </a:p>
          <a:p>
            <a:r>
              <a:rPr lang="ca-ES" dirty="0" smtClean="0"/>
              <a:t>Yellow=4</a:t>
            </a:r>
            <a:endParaRPr lang="en-US" dirty="0"/>
          </a:p>
        </p:txBody>
      </p:sp>
      <p:sp>
        <p:nvSpPr>
          <p:cNvPr id="4" name="Slide Number Placeholder 3"/>
          <p:cNvSpPr>
            <a:spLocks noGrp="1"/>
          </p:cNvSpPr>
          <p:nvPr>
            <p:ph type="sldNum" sz="quarter" idx="10"/>
          </p:nvPr>
        </p:nvSpPr>
        <p:spPr/>
        <p:txBody>
          <a:bodyPr/>
          <a:lstStyle/>
          <a:p>
            <a:fld id="{63FCB112-6560-4234-A3DC-25DA0EFFCD7D}" type="slidenum">
              <a:rPr lang="en-US" smtClean="0"/>
              <a:t>12</a:t>
            </a:fld>
            <a:endParaRPr lang="en-US"/>
          </a:p>
        </p:txBody>
      </p:sp>
    </p:spTree>
    <p:extLst>
      <p:ext uri="{BB962C8B-B14F-4D97-AF65-F5344CB8AC3E}">
        <p14:creationId xmlns:p14="http://schemas.microsoft.com/office/powerpoint/2010/main" val="713609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Key goal of slide::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60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Land Microsoft’s unique and differentiated point-of-view on the Internet of Things: the Internet of </a:t>
            </a:r>
            <a:r>
              <a:rPr lang="en-US" sz="900" u="sng"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Your</a:t>
            </a: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Things. </a:t>
            </a: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endPar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Microsoft believes the Internet of Things doesn’t have to be overwhelming. Businesses can start small, with a few changes that make a big impact. It’s not about the billions of things that can be connected, it’s about YOUR THINGS. And, it’s already happening!</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900" b="1"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Slide talk track: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not about ripping and replacing technologies in your enterprise. It’s about leveraging what you have, adding on to your existing systems, using your existing things in new ways, and innovating and optimizing so everything works better together. If you’re a retailer, think about how smarter POS terminals can increase cross-selling and up-selling. If you’re in healthcare, think about how connecting patient monitors, tablets, signage and other equipment can streamline patient care. For manufacturers, sensors on the factory floor can “talk” to diagnostic monitors to improve production efficiency and reduce down time.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Things starts with your things. It is about the things that matter most to your business.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Build on the infrastructure you already have.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Connect the devices you already own…then add to your existing investments.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Tap into the data that already exists.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32742" rtl="0" eaLnBrk="1" fontAlgn="auto" latinLnBrk="0" hangingPunct="1">
              <a:lnSpc>
                <a:spcPct val="115000"/>
              </a:lnSpc>
              <a:spcBef>
                <a:spcPts val="0"/>
              </a:spcBef>
              <a:spcAft>
                <a:spcPts val="1000"/>
              </a:spcAft>
              <a:buClrTx/>
              <a:buSzTx/>
              <a:buFont typeface="Symbol" panose="05050102010706020507" pitchFamily="18" charset="2"/>
              <a:buChar char=""/>
              <a:tabLst/>
              <a:defRPr/>
            </a:pPr>
            <a:r>
              <a:rPr lang="en-US" sz="900" dirty="0" smtClean="0">
                <a:solidFill>
                  <a:srgbClr val="595959"/>
                </a:solidFill>
                <a:effectLst/>
                <a:latin typeface="Segoe UI" panose="020B0502040204020203" pitchFamily="34" charset="0"/>
                <a:ea typeface="Calibri" panose="020F0502020204030204" pitchFamily="34" charset="0"/>
                <a:cs typeface="Times New Roman" panose="02020603050405020304" pitchFamily="18" charset="0"/>
              </a:rPr>
              <a:t>The Internet of Your Things is about getting away from spending all your time just running your business, and thinking about finding ways to make it thrive. </a:t>
            </a:r>
            <a:r>
              <a:rPr lang="en-US" sz="900" kern="1200" dirty="0" smtClean="0">
                <a:solidFill>
                  <a:schemeClr val="tx1"/>
                </a:solidFill>
                <a:effectLst/>
                <a:latin typeface="Segoe UI Light" pitchFamily="34" charset="0"/>
                <a:ea typeface="+mn-ea"/>
                <a:cs typeface="+mn-cs"/>
              </a:rPr>
              <a:t>Start realizing the potential of the Internet of Your Things.</a:t>
            </a:r>
          </a:p>
          <a:p>
            <a:pPr marL="342900" marR="0" lvl="0" indent="-342900">
              <a:lnSpc>
                <a:spcPct val="115000"/>
              </a:lnSpc>
              <a:spcBef>
                <a:spcPts val="0"/>
              </a:spcBef>
              <a:spcAft>
                <a:spcPts val="100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87572B-4882-432D-8FBF-D254F398B3AA}" type="datetime1">
              <a:rPr lang="en-US" smtClean="0">
                <a:solidFill>
                  <a:prstClr val="black"/>
                </a:solidFill>
              </a:rPr>
              <a:pPr/>
              <a:t>3/21/2016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6392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As we think about Azure services for IoT, there are a collection of capabilities involved.</a:t>
            </a:r>
          </a:p>
          <a:p>
            <a:pPr marL="171450" indent="-171450">
              <a:buFont typeface="Arial" panose="020B0604020202020204" pitchFamily="34" charset="0"/>
              <a:buChar char="•"/>
            </a:pPr>
            <a:r>
              <a:rPr lang="en-US" dirty="0" smtClean="0"/>
              <a:t>First</a:t>
            </a:r>
            <a:r>
              <a:rPr lang="en-US" baseline="0" dirty="0" smtClean="0"/>
              <a:t> there are</a:t>
            </a:r>
            <a:r>
              <a:rPr lang="en-US" b="1" baseline="0" dirty="0" smtClean="0"/>
              <a:t> Producers</a:t>
            </a:r>
            <a:r>
              <a:rPr lang="en-US" baseline="0" dirty="0" smtClean="0"/>
              <a:t>.  These can be basic sensors, small form factor devices, traditional computer systems, or even complex assets made up of a number of data sources.</a:t>
            </a:r>
          </a:p>
          <a:p>
            <a:pPr marL="171450" indent="-171450">
              <a:buFont typeface="Arial" panose="020B0604020202020204" pitchFamily="34" charset="0"/>
              <a:buChar char="•"/>
            </a:pPr>
            <a:r>
              <a:rPr lang="en-US" baseline="0" dirty="0" smtClean="0"/>
              <a:t>Next we have the </a:t>
            </a:r>
            <a:r>
              <a:rPr lang="en-US" b="1" baseline="0" dirty="0" smtClean="0"/>
              <a:t>Data Transport </a:t>
            </a:r>
            <a:r>
              <a:rPr lang="en-US" baseline="0" dirty="0" smtClean="0"/>
              <a:t>capabilities on the ingress level within and around Azure.  The primary destination is Service Bus Event Hubs, but this relies on client agent technology either at the edge device level or within a field or cloud gateway. We also have capabilities for other external data sources o provide data (</a:t>
            </a:r>
            <a:r>
              <a:rPr lang="en-US" baseline="0" dirty="0" err="1" smtClean="0"/>
              <a:t>eg</a:t>
            </a:r>
            <a:r>
              <a:rPr lang="en-US" baseline="0" dirty="0" smtClean="0"/>
              <a:t>: TKA, LU)</a:t>
            </a:r>
          </a:p>
          <a:p>
            <a:pPr marL="171450" indent="-171450">
              <a:buFont typeface="Arial" panose="020B0604020202020204" pitchFamily="34" charset="0"/>
              <a:buChar char="•"/>
            </a:pPr>
            <a:r>
              <a:rPr lang="en-US" baseline="0" dirty="0" smtClean="0"/>
              <a:t>As data is brought into Azure, there are various </a:t>
            </a:r>
            <a:r>
              <a:rPr lang="en-US" b="1" baseline="0" dirty="0" smtClean="0"/>
              <a:t>Storage</a:t>
            </a:r>
            <a:r>
              <a:rPr lang="en-US" baseline="0" dirty="0" smtClean="0"/>
              <a:t> options there can be a number of destinations engaged.  Traditional database technology, table or blob, or even more complex destinations like Document DB are possible.  External or third party technologies can also be used.  This is where the flexibility and agility of a platform shows its strength,  This is where analysts like Gartner are forming opinions about just how robust our platform can be.</a:t>
            </a:r>
          </a:p>
          <a:p>
            <a:pPr marL="171450" indent="-171450">
              <a:buFont typeface="Arial" panose="020B0604020202020204" pitchFamily="34" charset="0"/>
              <a:buChar char="•"/>
            </a:pPr>
            <a:r>
              <a:rPr lang="en-US" baseline="0" dirty="0" smtClean="0"/>
              <a:t>As this data is processed in Azure, there are a number of capabilities that can be utilized.  Machine Learning, HD Insight, Stream Analytics are examples of tools that can </a:t>
            </a:r>
            <a:r>
              <a:rPr lang="en-US" b="1" baseline="0" dirty="0" smtClean="0"/>
              <a:t>process</a:t>
            </a:r>
            <a:r>
              <a:rPr lang="en-US" baseline="0" dirty="0" smtClean="0"/>
              <a:t> the data in various ways.</a:t>
            </a:r>
          </a:p>
          <a:p>
            <a:pPr marL="171450" indent="-171450">
              <a:buFont typeface="Arial" panose="020B0604020202020204" pitchFamily="34" charset="0"/>
              <a:buChar char="•"/>
            </a:pPr>
            <a:r>
              <a:rPr lang="en-US" baseline="0" dirty="0" smtClean="0"/>
              <a:t>Finally the concept of </a:t>
            </a:r>
            <a:r>
              <a:rPr lang="en-US" b="1" baseline="0" dirty="0" smtClean="0"/>
              <a:t>data presentation </a:t>
            </a:r>
            <a:r>
              <a:rPr lang="en-US" baseline="0" dirty="0" smtClean="0"/>
              <a:t>uses Azure services. Data may populate a LOB portal, be pushed to apps, or presented in analytics and productivity tools.  These are all ways that the data gets out of these architecture points to allow organizations to use analysis to change / transform their business.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dirty="0" smtClean="0"/>
              <a:t>Through all of these areas,</a:t>
            </a:r>
            <a:r>
              <a:rPr lang="en-US" baseline="0" dirty="0" smtClean="0"/>
              <a:t> there is the possibility of utilizing existing investments either within your Azure environment, or elsewhere.  </a:t>
            </a:r>
            <a:endParaRPr lang="en-US" dirty="0" smtClean="0"/>
          </a:p>
          <a:p>
            <a:endParaRPr lang="en-US" dirty="0"/>
          </a:p>
        </p:txBody>
      </p:sp>
      <p:sp>
        <p:nvSpPr>
          <p:cNvPr id="4" name="Slide Number Placeholder 3"/>
          <p:cNvSpPr>
            <a:spLocks noGrp="1"/>
          </p:cNvSpPr>
          <p:nvPr>
            <p:ph type="sldNum" sz="quarter" idx="10"/>
          </p:nvPr>
        </p:nvSpPr>
        <p:spPr/>
        <p:txBody>
          <a:bodyPr/>
          <a:lstStyle/>
          <a:p>
            <a:fld id="{0E0F7949-8AE9-4E5C-A2B1-913685B47E3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06222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15</a:t>
            </a:fld>
            <a:endParaRPr lang="nl-NL">
              <a:solidFill>
                <a:prstClr val="black"/>
              </a:solidFill>
            </a:endParaRPr>
          </a:p>
        </p:txBody>
      </p:sp>
    </p:spTree>
    <p:extLst>
      <p:ext uri="{BB962C8B-B14F-4D97-AF65-F5344CB8AC3E}">
        <p14:creationId xmlns:p14="http://schemas.microsoft.com/office/powerpoint/2010/main" val="3727565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one example of using Azure for IoT</a:t>
            </a:r>
          </a:p>
          <a:p>
            <a:endParaRPr lang="en-US" dirty="0" smtClean="0"/>
          </a:p>
          <a:p>
            <a:r>
              <a:rPr lang="en-US" dirty="0" smtClean="0"/>
              <a:t>In this particular approach:</a:t>
            </a:r>
          </a:p>
          <a:p>
            <a:pPr marL="171450" indent="-171450">
              <a:buFont typeface="Arial" panose="020B0604020202020204" pitchFamily="34" charset="0"/>
              <a:buChar char="•"/>
            </a:pPr>
            <a:r>
              <a:rPr lang="en-US" dirty="0" smtClean="0"/>
              <a:t>Sensors talk to a gateway which is then responsible for forwarding</a:t>
            </a:r>
            <a:r>
              <a:rPr lang="en-US" baseline="0" dirty="0" smtClean="0"/>
              <a:t> to Azure</a:t>
            </a:r>
          </a:p>
          <a:p>
            <a:pPr marL="171450" indent="-171450">
              <a:buFont typeface="Arial" panose="020B0604020202020204" pitchFamily="34" charset="0"/>
              <a:buChar char="•"/>
            </a:pPr>
            <a:r>
              <a:rPr lang="en-US" baseline="0" dirty="0" smtClean="0"/>
              <a:t>Some sensors which have networking built-in, can talk directly to Azure</a:t>
            </a:r>
          </a:p>
          <a:p>
            <a:pPr marL="171450" indent="-171450">
              <a:buFont typeface="Arial" panose="020B0604020202020204" pitchFamily="34" charset="0"/>
              <a:buChar char="•"/>
            </a:pPr>
            <a:r>
              <a:rPr lang="en-US" baseline="0" dirty="0" smtClean="0"/>
              <a:t>The data from all of those sensors is processed by the analytics and machine learning. Through those, we can use the data to inform our actions</a:t>
            </a:r>
          </a:p>
          <a:p>
            <a:pPr marL="171450" indent="-171450">
              <a:buFont typeface="Arial" panose="020B0604020202020204" pitchFamily="34" charset="0"/>
              <a:buChar char="•"/>
            </a:pPr>
            <a:r>
              <a:rPr lang="en-US" baseline="0" dirty="0" smtClean="0"/>
              <a:t>Apps on phones, tablets, and PCs, can then look at the results</a:t>
            </a:r>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16</a:t>
            </a:fld>
            <a:endParaRPr lang="nl-NL">
              <a:solidFill>
                <a:prstClr val="black"/>
              </a:solidFill>
            </a:endParaRPr>
          </a:p>
        </p:txBody>
      </p:sp>
    </p:spTree>
    <p:extLst>
      <p:ext uri="{BB962C8B-B14F-4D97-AF65-F5344CB8AC3E}">
        <p14:creationId xmlns:p14="http://schemas.microsoft.com/office/powerpoint/2010/main" val="3973551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to make the</a:t>
            </a:r>
            <a:r>
              <a:rPr lang="en-US" baseline="0" dirty="0" smtClean="0"/>
              <a:t> following points:</a:t>
            </a:r>
          </a:p>
          <a:p>
            <a:pPr marL="171450" indent="-171450">
              <a:buFont typeface="Arial" panose="020B0604020202020204" pitchFamily="34" charset="0"/>
              <a:buChar char="•"/>
            </a:pPr>
            <a:r>
              <a:rPr lang="en-US" baseline="0" dirty="0" smtClean="0"/>
              <a:t>This is one example solution</a:t>
            </a:r>
          </a:p>
          <a:p>
            <a:pPr marL="171450" indent="-171450">
              <a:buFont typeface="Arial" panose="020B0604020202020204" pitchFamily="34" charset="0"/>
              <a:buChar char="•"/>
            </a:pPr>
            <a:r>
              <a:rPr lang="en-US" baseline="0" dirty="0" smtClean="0"/>
              <a:t>This isn’t necessarily a recommended architecture or a blueprint</a:t>
            </a:r>
          </a:p>
          <a:p>
            <a:pPr marL="171450" indent="-171450">
              <a:buFont typeface="Arial" panose="020B0604020202020204" pitchFamily="34" charset="0"/>
              <a:buChar char="•"/>
            </a:pPr>
            <a:r>
              <a:rPr lang="en-US" baseline="0" dirty="0" smtClean="0"/>
              <a:t>Devices like Gadgeteer/NETMF (or Windows) can talk directly to Azure</a:t>
            </a:r>
          </a:p>
          <a:p>
            <a:pPr marL="171450" indent="-171450">
              <a:buFont typeface="Arial" panose="020B0604020202020204" pitchFamily="34" charset="0"/>
              <a:buChar char="•"/>
            </a:pPr>
            <a:r>
              <a:rPr lang="en-US" baseline="0" dirty="0" smtClean="0"/>
              <a:t>Other devices, like Arduino, work best when connected to a gateway. In this case, we use the Raspberry Pi to connect with Azure.</a:t>
            </a:r>
          </a:p>
          <a:p>
            <a:pPr marL="171450" indent="-171450">
              <a:buFont typeface="Arial" panose="020B0604020202020204" pitchFamily="34" charset="0"/>
              <a:buChar char="•"/>
            </a:pPr>
            <a:r>
              <a:rPr lang="en-US" baseline="0" dirty="0" smtClean="0"/>
              <a:t>In both cases, we use the AMQPs protocol. That’s not the only protocol supported, but it’s a good one to use here.</a:t>
            </a:r>
          </a:p>
          <a:p>
            <a:pPr marL="171450" indent="-171450">
              <a:buFont typeface="Arial" panose="020B0604020202020204" pitchFamily="34" charset="0"/>
              <a:buChar char="•"/>
            </a:pPr>
            <a:r>
              <a:rPr lang="en-US" baseline="0" dirty="0" smtClean="0"/>
              <a:t>Finally, we use the Azure Website to show a dashboard based on the data ingested through the event hubs and processed through stream analytics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For our lab today, we’ll support:</a:t>
            </a:r>
          </a:p>
          <a:p>
            <a:pPr marL="171450" indent="-171450">
              <a:buFontTx/>
              <a:buChar char="-"/>
            </a:pPr>
            <a:r>
              <a:rPr lang="en-US" baseline="0" dirty="0" smtClean="0"/>
              <a:t>.NET Gadgeteer</a:t>
            </a:r>
          </a:p>
          <a:p>
            <a:pPr marL="171450" indent="-171450">
              <a:buFontTx/>
              <a:buChar char="-"/>
            </a:pPr>
            <a:r>
              <a:rPr lang="en-US" baseline="0" dirty="0" smtClean="0"/>
              <a:t>Raspberry Pi (Linux) with Arduino.</a:t>
            </a:r>
          </a:p>
          <a:p>
            <a:pPr marL="171450" indent="-171450">
              <a:buFontTx/>
              <a:buChar char="-"/>
            </a:pPr>
            <a:endParaRPr lang="en-US" baseline="0" dirty="0" smtClean="0"/>
          </a:p>
          <a:p>
            <a:pPr marL="0" indent="0">
              <a:buFontTx/>
              <a:buNone/>
            </a:pPr>
            <a:r>
              <a:rPr lang="en-US" baseline="0" dirty="0" smtClean="0"/>
              <a:t>As the products are released, we’ll also incorporate Windows 10 Athens into the solution – something you will be able to try on your own should you desire.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A696CC6C-529C-4F42-8F7E-E1BE493CDDC2}" type="slidenum">
              <a:rPr lang="nl-NL" smtClean="0">
                <a:solidFill>
                  <a:prstClr val="black"/>
                </a:solidFill>
              </a:rPr>
              <a:pPr/>
              <a:t>17</a:t>
            </a:fld>
            <a:endParaRPr lang="nl-NL">
              <a:solidFill>
                <a:prstClr val="black"/>
              </a:solidFill>
            </a:endParaRPr>
          </a:p>
        </p:txBody>
      </p:sp>
    </p:spTree>
    <p:extLst>
      <p:ext uri="{BB962C8B-B14F-4D97-AF65-F5344CB8AC3E}">
        <p14:creationId xmlns:p14="http://schemas.microsoft.com/office/powerpoint/2010/main" val="1226265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 Id="rId5" Type="http://schemas.openxmlformats.org/officeDocument/2006/relationships/image" Target="../media/image23.png"/><Relationship Id="rId4" Type="http://schemas.microsoft.com/office/2007/relationships/hdphoto" Target="../media/hdphoto1.wdp"/></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7.emf"/><Relationship Id="rId4" Type="http://schemas.openxmlformats.org/officeDocument/2006/relationships/oleObject" Target="../embeddings/oleObject5.bin"/></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5" y="5233033"/>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sz="2200" spc="-102" dirty="0" smtClean="0">
                <a:solidFill>
                  <a:srgbClr val="FFFFFF"/>
                </a:solidFill>
              </a:rPr>
              <a:t>Presenter</a:t>
            </a:r>
            <a:endParaRPr sz="2200" spc="-102"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21465153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39525806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16723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20364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90346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570363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39749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499398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59808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16971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541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8108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6"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3087129558"/>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5834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48633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4387268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117954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6" rIns="179195" bIns="143356" numCol="1" spcCol="0" rtlCol="0" fromWordArt="0" anchor="t" anchorCtr="0" forceAA="0" compatLnSpc="1">
            <a:prstTxWarp prst="textNoShape">
              <a:avLst/>
            </a:prstTxWarp>
            <a:noAutofit/>
          </a:bodyPr>
          <a:lstStyle/>
          <a:p>
            <a:pPr algn="ctr" defTabSz="913595"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6" spc="-99" baseline="0">
                <a:solidFill>
                  <a:schemeClr val="bg1"/>
                </a:solidFill>
              </a:defRPr>
            </a:lvl1pPr>
          </a:lstStyle>
          <a:p>
            <a:r>
              <a:rPr lang="en-US" dirty="0" smtClean="0"/>
              <a:t>Video title</a:t>
            </a:r>
            <a:endParaRPr lang="en-US" dirty="0"/>
          </a:p>
        </p:txBody>
      </p:sp>
    </p:spTree>
    <p:extLst>
      <p:ext uri="{BB962C8B-B14F-4D97-AF65-F5344CB8AC3E}">
        <p14:creationId xmlns:p14="http://schemas.microsoft.com/office/powerpoint/2010/main" val="782182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353245" cy="1344828"/>
          </a:xfrm>
          <a:prstGeom prst="rect">
            <a:avLst/>
          </a:prstGeom>
        </p:spPr>
      </p:pic>
    </p:spTree>
    <p:extLst>
      <p:ext uri="{BB962C8B-B14F-4D97-AF65-F5344CB8AC3E}">
        <p14:creationId xmlns:p14="http://schemas.microsoft.com/office/powerpoint/2010/main" val="367929202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1113293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30220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4863918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8600" y="298255"/>
            <a:ext cx="5289112"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4029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95080738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23" y="2907733"/>
            <a:ext cx="12191377" cy="3582366"/>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180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3534935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701287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80420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301280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527481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33907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225543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716470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38792016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60320074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839483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84670657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2754058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86461555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90829757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3041468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9393755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8795267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066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448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8031872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65" y="487"/>
            <a:ext cx="6096298" cy="6857026"/>
          </a:xfrm>
          <a:prstGeom prst="rect">
            <a:avLst/>
          </a:prstGeom>
          <a:solidFill>
            <a:srgbClr val="1B5CA9"/>
          </a:solidFill>
          <a:ln w="25400" cap="flat" cmpd="sng" algn="ctr">
            <a:noFill/>
            <a:prstDash val="solid"/>
            <a:headEnd type="none" w="med" len="med"/>
            <a:tailEnd type="none" w="med" len="med"/>
          </a:ln>
          <a:effectLst/>
        </p:spPr>
        <p:txBody>
          <a:bodyPr vert="horz" wrap="square" lIns="89626" tIns="44812" rIns="89626" bIns="44812" numCol="1" rtlCol="0" anchor="ctr" anchorCtr="0" compatLnSpc="1">
            <a:prstTxWarp prst="textNoShape">
              <a:avLst/>
            </a:prstTxWarp>
          </a:bodyPr>
          <a:lstStyle/>
          <a:p>
            <a:pPr algn="ctr" defTabSz="896032" fontAlgn="base">
              <a:lnSpc>
                <a:spcPct val="90000"/>
              </a:lnSpc>
              <a:spcBef>
                <a:spcPct val="0"/>
              </a:spcBef>
              <a:spcAft>
                <a:spcPct val="0"/>
              </a:spcAft>
              <a:defRPr/>
            </a:pPr>
            <a:endParaRPr lang="en-US" sz="1961" kern="0" spc="-49" dirty="0" err="1" smtClean="0">
              <a:gradFill>
                <a:gsLst>
                  <a:gs pos="0">
                    <a:srgbClr val="FFFFFF"/>
                  </a:gs>
                  <a:gs pos="100000">
                    <a:srgbClr val="FFFFFF"/>
                  </a:gs>
                </a:gsLst>
                <a:lin ang="5400000" scaled="0"/>
              </a:gradFill>
              <a:latin typeface="Calibri"/>
            </a:endParaRPr>
          </a:p>
        </p:txBody>
      </p:sp>
    </p:spTree>
    <p:extLst>
      <p:ext uri="{BB962C8B-B14F-4D97-AF65-F5344CB8AC3E}">
        <p14:creationId xmlns:p14="http://schemas.microsoft.com/office/powerpoint/2010/main" val="352306063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59016" y="2082616"/>
            <a:ext cx="3765304" cy="3586208"/>
          </a:xfrm>
          <a:prstGeom prst="rect">
            <a:avLst/>
          </a:prstGeom>
          <a:solidFill>
            <a:schemeClr val="accent2"/>
          </a:solidFill>
        </p:spPr>
        <p:txBody>
          <a:bodyPr wrap="square" tIns="107568" bIns="107568">
            <a:noAutofit/>
          </a:bodyPr>
          <a:lstStyle>
            <a:lvl1pPr marL="0" indent="0">
              <a:spcBef>
                <a:spcPts val="1200"/>
              </a:spcBef>
              <a:buClr>
                <a:schemeClr val="tx1"/>
              </a:buClr>
              <a:buFont typeface="Wingdings" pitchFamily="2" charset="2"/>
              <a:buNone/>
              <a:defRPr sz="3200">
                <a:solidFill>
                  <a:srgbClr val="FFFFFF"/>
                </a:solidFill>
              </a:defRPr>
            </a:lvl1pPr>
            <a:lvl2pPr marL="0" indent="0">
              <a:spcBef>
                <a:spcPts val="1059"/>
              </a:spcBef>
              <a:buNone/>
              <a:defRPr sz="1866">
                <a:solidFill>
                  <a:srgbClr val="FFFFFF"/>
                </a:solidFill>
              </a:defRPr>
            </a:lvl2pPr>
            <a:lvl3pPr marL="227109" indent="0">
              <a:buNone/>
              <a:tabLst/>
              <a:defRPr sz="1866">
                <a:solidFill>
                  <a:srgbClr val="FFFFFF"/>
                </a:solidFill>
              </a:defRPr>
            </a:lvl3pPr>
            <a:lvl4pPr marL="451105" indent="0">
              <a:buNone/>
              <a:defRPr>
                <a:solidFill>
                  <a:srgbClr val="FFFFFF"/>
                </a:solidFill>
              </a:defRPr>
            </a:lvl4pPr>
            <a:lvl5pPr marL="671990" indent="0">
              <a:buNone/>
              <a:tabLst/>
              <a:defRPr>
                <a:solidFill>
                  <a:srgbClr val="FFFFFF"/>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199417" y="2082616"/>
            <a:ext cx="3765304" cy="3586208"/>
          </a:xfrm>
          <a:prstGeom prst="rect">
            <a:avLst/>
          </a:prstGeom>
          <a:solidFill>
            <a:schemeClr val="tx2"/>
          </a:solidFill>
          <a:ln>
            <a:noFill/>
          </a:ln>
        </p:spPr>
        <p:txBody>
          <a:bodyPr wrap="square" tIns="107568" bIns="107568">
            <a:noAutofit/>
          </a:bodyPr>
          <a:lstStyle>
            <a:lvl1pPr marL="0" indent="0">
              <a:spcBef>
                <a:spcPts val="1200"/>
              </a:spcBef>
              <a:buClr>
                <a:schemeClr val="tx1"/>
              </a:buClr>
              <a:buFont typeface="Wingdings" pitchFamily="2" charset="2"/>
              <a:buNone/>
              <a:defRPr sz="3200">
                <a:solidFill>
                  <a:srgbClr val="FFFFFF"/>
                </a:solidFill>
              </a:defRPr>
            </a:lvl1pPr>
            <a:lvl2pPr marL="0" indent="0">
              <a:spcBef>
                <a:spcPts val="1059"/>
              </a:spcBef>
              <a:buNone/>
              <a:defRPr sz="1866">
                <a:solidFill>
                  <a:srgbClr val="FFFFFF"/>
                </a:solidFill>
              </a:defRPr>
            </a:lvl2pPr>
            <a:lvl3pPr marL="227109" indent="0">
              <a:buNone/>
              <a:tabLst/>
              <a:defRPr sz="1866">
                <a:solidFill>
                  <a:srgbClr val="FFFFFF"/>
                </a:solidFill>
              </a:defRPr>
            </a:lvl3pPr>
            <a:lvl4pPr marL="451105" indent="0">
              <a:buNone/>
              <a:defRPr>
                <a:solidFill>
                  <a:srgbClr val="FFFFFF"/>
                </a:solidFill>
              </a:defRPr>
            </a:lvl4pPr>
            <a:lvl5pPr marL="671990" indent="0">
              <a:buNone/>
              <a:tabLst/>
              <a:defRPr>
                <a:solidFill>
                  <a:srgbClr val="FFFFFF"/>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2"/>
          </p:nvPr>
        </p:nvSpPr>
        <p:spPr>
          <a:xfrm>
            <a:off x="8044355" y="2082616"/>
            <a:ext cx="3765304" cy="3586208"/>
          </a:xfrm>
          <a:prstGeom prst="rect">
            <a:avLst/>
          </a:prstGeom>
          <a:solidFill>
            <a:schemeClr val="bg1"/>
          </a:solidFill>
        </p:spPr>
        <p:txBody>
          <a:bodyPr wrap="square" tIns="107568" bIns="107568">
            <a:noAutofit/>
          </a:bodyPr>
          <a:lstStyle>
            <a:lvl1pPr marL="0" indent="0">
              <a:spcBef>
                <a:spcPts val="1200"/>
              </a:spcBef>
              <a:buClr>
                <a:schemeClr val="tx1"/>
              </a:buClr>
              <a:buFont typeface="Wingdings" pitchFamily="2" charset="2"/>
              <a:buNone/>
              <a:defRPr sz="3200">
                <a:solidFill>
                  <a:srgbClr val="FFFFFF"/>
                </a:solidFill>
              </a:defRPr>
            </a:lvl1pPr>
            <a:lvl2pPr marL="0" indent="0">
              <a:spcBef>
                <a:spcPts val="1059"/>
              </a:spcBef>
              <a:buNone/>
              <a:defRPr sz="1866">
                <a:solidFill>
                  <a:srgbClr val="FFFFFF"/>
                </a:solidFill>
              </a:defRPr>
            </a:lvl2pPr>
            <a:lvl3pPr marL="227109" indent="0">
              <a:buNone/>
              <a:tabLst/>
              <a:defRPr sz="1866">
                <a:solidFill>
                  <a:srgbClr val="FFFFFF"/>
                </a:solidFill>
              </a:defRPr>
            </a:lvl3pPr>
            <a:lvl4pPr marL="451105" indent="0">
              <a:buNone/>
              <a:defRPr>
                <a:solidFill>
                  <a:srgbClr val="FFFFFF"/>
                </a:solidFill>
              </a:defRPr>
            </a:lvl4pPr>
            <a:lvl5pPr marL="671990" indent="0">
              <a:buNone/>
              <a:tabLst/>
              <a:defRPr>
                <a:solidFill>
                  <a:srgbClr val="FFFFFF"/>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1"/>
          <p:cNvSpPr>
            <a:spLocks noGrp="1"/>
          </p:cNvSpPr>
          <p:nvPr>
            <p:ph type="title"/>
          </p:nvPr>
        </p:nvSpPr>
        <p:spPr>
          <a:xfrm>
            <a:off x="359018" y="289516"/>
            <a:ext cx="11467743" cy="89966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3764393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282120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4108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0"/>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2196113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2389006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9298233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6779623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2436270"/>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8130165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11091457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defTabSz="914004">
              <a:defRPr/>
            </a:pPr>
            <a:r>
              <a:rPr sz="4000" spc="-100">
                <a:solidFill>
                  <a:srgbClr val="0072C6"/>
                </a:solidFill>
              </a:rPr>
              <a:t>Subhead</a:t>
            </a:r>
          </a:p>
        </p:txBody>
      </p:sp>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13138284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96429563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92432281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290138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0" y="611793"/>
            <a:ext cx="8772127" cy="917575"/>
          </a:xfrm>
          <a:prstGeom prst="rect">
            <a:avLst/>
          </a:prstGeom>
        </p:spPr>
        <p:txBody>
          <a:bodyPr/>
          <a:lstStyle/>
          <a:p>
            <a:r>
              <a:rPr lang="en-US" sz="5399"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28489861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92642011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Tree>
    <p:extLst>
      <p:ext uri="{BB962C8B-B14F-4D97-AF65-F5344CB8AC3E}">
        <p14:creationId xmlns:p14="http://schemas.microsoft.com/office/powerpoint/2010/main" val="74177171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69321113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Tree>
    <p:extLst>
      <p:ext uri="{BB962C8B-B14F-4D97-AF65-F5344CB8AC3E}">
        <p14:creationId xmlns:p14="http://schemas.microsoft.com/office/powerpoint/2010/main" val="105096223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831"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5"/>
            </a:lvl1pPr>
          </a:lstStyle>
          <a:p>
            <a:r>
              <a:rPr lang="en-US" sz="8793" dirty="0">
                <a:solidFill>
                  <a:schemeClr val="bg1">
                    <a:alpha val="99000"/>
                  </a:schemeClr>
                </a:solidFill>
              </a:rPr>
              <a:t>Q&amp;A</a:t>
            </a:r>
          </a:p>
        </p:txBody>
      </p:sp>
    </p:spTree>
    <p:extLst>
      <p:ext uri="{BB962C8B-B14F-4D97-AF65-F5344CB8AC3E}">
        <p14:creationId xmlns:p14="http://schemas.microsoft.com/office/powerpoint/2010/main" val="374707358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7209661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algn="ctr" defTabSz="931831"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09" tIns="41955" rIns="83909" bIns="41955" numCol="1" anchor="t" anchorCtr="0" compatLnSpc="1">
            <a:prstTxWarp prst="textNoShape">
              <a:avLst/>
            </a:prstTxWarp>
          </a:bodyPr>
          <a:lstStyle/>
          <a:p>
            <a:pPr defTabSz="932100">
              <a:defRPr/>
            </a:pPr>
            <a:endParaRPr lang="en-US" sz="1631" kern="0">
              <a:solidFill>
                <a:srgbClr val="292929"/>
              </a:solidFill>
            </a:endParaRPr>
          </a:p>
        </p:txBody>
      </p:sp>
      <p:sp>
        <p:nvSpPr>
          <p:cNvPr id="4" name="Text Placeholder 3"/>
          <p:cNvSpPr>
            <a:spLocks noGrp="1"/>
          </p:cNvSpPr>
          <p:nvPr>
            <p:ph type="body" sz="quarter" idx="10"/>
          </p:nvPr>
        </p:nvSpPr>
        <p:spPr>
          <a:xfrm>
            <a:off x="589801" y="233152"/>
            <a:ext cx="9310687"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86128387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98">
              <a:defRPr/>
            </a:pPr>
            <a:endParaRPr lang="en-US" sz="1799">
              <a:solidFill>
                <a:srgbClr val="FFFFFF"/>
              </a:solidFill>
            </a:endParaRPr>
          </a:p>
        </p:txBody>
      </p:sp>
      <p:sp>
        <p:nvSpPr>
          <p:cNvPr id="3" name="Text Box 3"/>
          <p:cNvSpPr txBox="1">
            <a:spLocks noChangeArrowheads="1"/>
          </p:cNvSpPr>
          <p:nvPr userDrawn="1"/>
        </p:nvSpPr>
        <p:spPr bwMode="blackWhite">
          <a:xfrm>
            <a:off x="450202" y="5503177"/>
            <a:ext cx="8639369" cy="720470"/>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475"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475"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175274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9572038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1377" cy="6858972"/>
          </a:xfrm>
          <a:prstGeom prst="rect">
            <a:avLst/>
          </a:prstGeom>
        </p:spPr>
      </p:pic>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171016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3038362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513692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588297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620943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628145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053985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50533967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382464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935311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00244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113096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50189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54748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2232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64545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20837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6935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97456994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297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0650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6821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00438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7976229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5314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4" name="Marcador de pie de página 3"/>
          <p:cNvSpPr>
            <a:spLocks noGrp="1"/>
          </p:cNvSpPr>
          <p:nvPr>
            <p:ph type="ftr" sz="quarter" idx="11"/>
          </p:nvPr>
        </p:nvSpPr>
        <p:spPr>
          <a:xfrm>
            <a:off x="4038600" y="6356351"/>
            <a:ext cx="4114800" cy="365125"/>
          </a:xfrm>
          <a:prstGeom prst="rect">
            <a:avLst/>
          </a:prstGeom>
        </p:spPr>
        <p:txBody>
          <a:bodyPr/>
          <a:lstStyle/>
          <a:p>
            <a:pPr defTabSz="914367">
              <a:defRPr/>
            </a:pPr>
            <a:endParaRPr lang="es-ES">
              <a:solidFill>
                <a:srgbClr val="505050"/>
              </a:solidFill>
            </a:endParaRPr>
          </a:p>
        </p:txBody>
      </p:sp>
    </p:spTree>
    <p:extLst>
      <p:ext uri="{BB962C8B-B14F-4D97-AF65-F5344CB8AC3E}">
        <p14:creationId xmlns:p14="http://schemas.microsoft.com/office/powerpoint/2010/main" val="1903518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073391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890220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935074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4455653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982314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8538035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0397326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938804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995387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335936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69236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01043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54632818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50286680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9386186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71654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9220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9493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6092447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942789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20"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58117418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053302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4235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8">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259206942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08829" y="6542894"/>
            <a:ext cx="491358" cy="365125"/>
          </a:xfrm>
          <a:prstGeom prst="rect">
            <a:avLst/>
          </a:prstGeom>
        </p:spPr>
        <p:txBody>
          <a:bodyPr/>
          <a:lstStyle/>
          <a:p>
            <a:pPr defTabSz="914367"/>
            <a:fld id="{4CED8391-71CF-4FD3-A093-40D26DE2D47C}" type="slidenum">
              <a:rPr lang="en-US">
                <a:solidFill>
                  <a:srgbClr val="00188F"/>
                </a:solidFill>
              </a:rPr>
              <a:pPr defTabSz="914367"/>
              <a:t>‹#›</a:t>
            </a:fld>
            <a:endParaRPr lang="en-US" dirty="0">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84175" y="1181101"/>
            <a:ext cx="11234738"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411155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860452379"/>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itle 5"/>
          <p:cNvSpPr>
            <a:spLocks noGrp="1"/>
          </p:cNvSpPr>
          <p:nvPr>
            <p:ph type="title"/>
          </p:nvPr>
        </p:nvSpPr>
        <p:spPr/>
        <p:txBody>
          <a:bodyPr/>
          <a:lstStyle/>
          <a:p>
            <a:r>
              <a:rPr lang="en-US" dirty="0" smtClean="0"/>
              <a:t>Click to edit Master title style</a:t>
            </a:r>
            <a:endParaRPr lang="en-IN" dirty="0"/>
          </a:p>
        </p:txBody>
      </p:sp>
    </p:spTree>
    <p:extLst>
      <p:ext uri="{BB962C8B-B14F-4D97-AF65-F5344CB8AC3E}">
        <p14:creationId xmlns:p14="http://schemas.microsoft.com/office/powerpoint/2010/main" val="1275067221"/>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lvl1pPr>
              <a:defRPr sz="4400"/>
            </a:lvl1pPr>
          </a:lstStyle>
          <a:p>
            <a:r>
              <a:rPr lang="en-US" dirty="0" smtClean="0"/>
              <a:t>Click to edit Master title style</a:t>
            </a:r>
            <a:endParaRPr lang="en-IN" dirty="0"/>
          </a:p>
        </p:txBody>
      </p:sp>
    </p:spTree>
    <p:extLst>
      <p:ext uri="{BB962C8B-B14F-4D97-AF65-F5344CB8AC3E}">
        <p14:creationId xmlns:p14="http://schemas.microsoft.com/office/powerpoint/2010/main" val="141355182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6700" y="1635915"/>
            <a:ext cx="11653522" cy="4290956"/>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9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44805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Gov PPT 1 Table">
    <p:spTree>
      <p:nvGrpSpPr>
        <p:cNvPr id="1" name=""/>
        <p:cNvGrpSpPr/>
        <p:nvPr/>
      </p:nvGrpSpPr>
      <p:grpSpPr>
        <a:xfrm>
          <a:off x="0" y="0"/>
          <a:ext cx="0" cy="0"/>
          <a:chOff x="0" y="0"/>
          <a:chExt cx="0" cy="0"/>
        </a:xfrm>
      </p:grpSpPr>
      <p:sp>
        <p:nvSpPr>
          <p:cNvPr id="4" name="Content Placeholder 2"/>
          <p:cNvSpPr>
            <a:spLocks noGrp="1"/>
          </p:cNvSpPr>
          <p:nvPr>
            <p:ph idx="10" hasCustomPrompt="1"/>
          </p:nvPr>
        </p:nvSpPr>
        <p:spPr>
          <a:xfrm>
            <a:off x="1" y="1"/>
            <a:ext cx="8743949" cy="1729284"/>
          </a:xfrm>
          <a:prstGeom prst="rect">
            <a:avLst/>
          </a:prstGeom>
        </p:spPr>
        <p:txBody>
          <a:bodyPr lIns="0" tIns="609392" rIns="121877" bIns="609392"/>
          <a:lstStyle>
            <a:lvl1pPr>
              <a:defRPr sz="3600">
                <a:solidFill>
                  <a:srgbClr val="505050"/>
                </a:solidFill>
                <a:latin typeface="Segoe UI Light" pitchFamily="34" charset="0"/>
              </a:defRPr>
            </a:lvl1pPr>
          </a:lstStyle>
          <a:p>
            <a:pPr lvl="0"/>
            <a:r>
              <a:rPr lang="en-US" dirty="0" smtClean="0"/>
              <a:t>Punchy section head goes here</a:t>
            </a:r>
            <a:endParaRPr lang="en-US" dirty="0"/>
          </a:p>
        </p:txBody>
      </p:sp>
      <p:sp>
        <p:nvSpPr>
          <p:cNvPr id="6" name="Table Placeholder 5"/>
          <p:cNvSpPr>
            <a:spLocks noGrp="1"/>
          </p:cNvSpPr>
          <p:nvPr>
            <p:ph type="tbl" sz="quarter" idx="11"/>
          </p:nvPr>
        </p:nvSpPr>
        <p:spPr>
          <a:xfrm>
            <a:off x="203200" y="1295401"/>
            <a:ext cx="11785600" cy="528055"/>
          </a:xfrm>
          <a:prstGeom prst="rect">
            <a:avLst/>
          </a:prstGeom>
        </p:spPr>
        <p:txBody>
          <a:bodyPr vert="horz" lIns="121877" tIns="60939" rIns="121877" bIns="60939"/>
          <a:lstStyle/>
          <a:p>
            <a:r>
              <a:rPr lang="en-US" smtClean="0"/>
              <a:t>Click icon to add table</a:t>
            </a:r>
            <a:endParaRPr lang="en-US"/>
          </a:p>
        </p:txBody>
      </p:sp>
    </p:spTree>
    <p:extLst>
      <p:ext uri="{BB962C8B-B14F-4D97-AF65-F5344CB8AC3E}">
        <p14:creationId xmlns:p14="http://schemas.microsoft.com/office/powerpoint/2010/main" val="440360150"/>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3" name="Picture 5"/>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flipH="1">
            <a:off x="8802" y="299"/>
            <a:ext cx="12191469" cy="685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417052"/>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94716517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311642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7" y="1189186"/>
            <a:ext cx="7769017" cy="2052030"/>
          </a:xfrm>
        </p:spPr>
        <p:txBody>
          <a:bodyPr wrap="square">
            <a:spAutoFit/>
          </a:bodyPr>
          <a:lstStyle>
            <a:lvl1pPr marL="0" indent="0">
              <a:buNone/>
              <a:defRPr baseline="0">
                <a:solidFill>
                  <a:srgbClr val="67217A"/>
                </a:solidFill>
              </a:defRPr>
            </a:lvl1pPr>
            <a:lvl2pPr marL="336141"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234"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328"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422"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6" b="0" kern="1200" cap="none" spc="-10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7" name="Picture Placeholder 12"/>
          <p:cNvSpPr>
            <a:spLocks noGrp="1"/>
          </p:cNvSpPr>
          <p:nvPr>
            <p:ph type="pic" sz="quarter" idx="19"/>
          </p:nvPr>
        </p:nvSpPr>
        <p:spPr>
          <a:xfrm>
            <a:off x="269244" y="1554113"/>
            <a:ext cx="3585700" cy="3586208"/>
          </a:xfrm>
          <a:prstGeom prst="ellipse">
            <a:avLst/>
          </a:prstGeom>
        </p:spPr>
        <p:txBody>
          <a:bodyPr anchor="ctr" anchorCtr="0">
            <a:normAutofit/>
          </a:bodyPr>
          <a:lstStyle>
            <a:lvl1pPr>
              <a:defRPr sz="1569"/>
            </a:lvl1pPr>
          </a:lstStyle>
          <a:p>
            <a:r>
              <a:rPr lang="en-US" dirty="0"/>
              <a:t>Click icon to add picture</a:t>
            </a:r>
          </a:p>
        </p:txBody>
      </p:sp>
    </p:spTree>
    <p:extLst>
      <p:ext uri="{BB962C8B-B14F-4D97-AF65-F5344CB8AC3E}">
        <p14:creationId xmlns:p14="http://schemas.microsoft.com/office/powerpoint/2010/main" val="23275050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125429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409127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5316501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60374848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1377" cy="6858972"/>
          </a:xfrm>
          <a:prstGeom prst="rect">
            <a:avLst/>
          </a:prstGeom>
        </p:spPr>
      </p:pic>
      <p:sp>
        <p:nvSpPr>
          <p:cNvPr id="2" name="Rectangle 1"/>
          <p:cNvSpPr/>
          <p:nvPr userDrawn="1"/>
        </p:nvSpPr>
        <p:spPr bwMode="auto">
          <a:xfrm>
            <a:off x="269239" y="2084172"/>
            <a:ext cx="6274974" cy="3496553"/>
          </a:xfrm>
          <a:prstGeom prst="rect">
            <a:avLst/>
          </a:prstGeom>
          <a:solidFill>
            <a:srgbClr val="D83B0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48587" y="6002431"/>
            <a:ext cx="1792845" cy="384107"/>
          </a:xfrm>
          <a:prstGeom prst="rect">
            <a:avLst/>
          </a:prstGeom>
        </p:spPr>
      </p:pic>
    </p:spTree>
    <p:extLst>
      <p:ext uri="{BB962C8B-B14F-4D97-AF65-F5344CB8AC3E}">
        <p14:creationId xmlns:p14="http://schemas.microsoft.com/office/powerpoint/2010/main" val="25682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2024914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29654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23478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4035443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9160801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601707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086980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52024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10.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image" Target="../media/image14.png"/><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vmlDrawing" Target="../drawings/vmlDrawing2.v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4.xml"/><Relationship Id="rId2" Type="http://schemas.openxmlformats.org/officeDocument/2006/relationships/slideLayout" Target="../slideLayouts/slideLayout81.xml"/><Relationship Id="rId16" Type="http://schemas.openxmlformats.org/officeDocument/2006/relationships/image" Target="../media/image17.emf"/><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oleObject" Target="../embeddings/oleObject2.bin"/><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ags" Target="../tags/tag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image" Target="../media/image10.png"/><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theme" Target="../theme/theme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image" Target="../media/image20.pn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506730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iming>
    <p:tnLst>
      <p:par>
        <p:cTn id="1" dur="indefinite" restart="never" nodeType="tmRoot"/>
      </p:par>
    </p:tnLst>
  </p:timing>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725297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00000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0"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74320" y="303521"/>
            <a:ext cx="11675510" cy="1097801"/>
          </a:xfrm>
          <a:prstGeom prst="rect">
            <a:avLst/>
          </a:prstGeom>
        </p:spPr>
        <p:txBody>
          <a:bodyPr vert="horz" lIns="0" tIns="45720" rIns="91440" bIns="45720" rtlCol="0" anchor="t" anchorCtr="0">
            <a:noAutofit/>
          </a:bodyPr>
          <a:lstStyle/>
          <a:p>
            <a:endParaRPr lang="en-US" dirty="0"/>
          </a:p>
        </p:txBody>
      </p:sp>
      <p:sp>
        <p:nvSpPr>
          <p:cNvPr id="3" name="Text Placeholder 2"/>
          <p:cNvSpPr>
            <a:spLocks noGrp="1"/>
          </p:cNvSpPr>
          <p:nvPr>
            <p:ph type="body" idx="1"/>
          </p:nvPr>
        </p:nvSpPr>
        <p:spPr>
          <a:xfrm>
            <a:off x="274320" y="1600096"/>
            <a:ext cx="11675510" cy="4526342"/>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674625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78" r:id="rId7"/>
    <p:sldLayoutId id="2147483779" r:id="rId8"/>
    <p:sldLayoutId id="2147483780" r:id="rId9"/>
    <p:sldLayoutId id="2147483781" r:id="rId10"/>
    <p:sldLayoutId id="2147483782" r:id="rId11"/>
  </p:sldLayoutIdLst>
  <p:timing>
    <p:tnLst>
      <p:par>
        <p:cTn id="1" dur="indefinite" restart="never" nodeType="tmRoot"/>
      </p:par>
    </p:tnLst>
  </p:timing>
  <p:hf hdr="0" ftr="0" dt="0"/>
  <p:txStyles>
    <p:titleStyle>
      <a:lvl1pPr algn="l" defTabSz="448107" rtl="0" eaLnBrk="1" latinLnBrk="0" hangingPunct="1">
        <a:lnSpc>
          <a:spcPct val="90000"/>
        </a:lnSpc>
        <a:spcBef>
          <a:spcPct val="0"/>
        </a:spcBef>
        <a:buNone/>
        <a:defRPr lang="en-US" sz="4400" kern="1200" spc="0" smtClean="0">
          <a:solidFill>
            <a:schemeClr val="tx2"/>
          </a:solidFill>
          <a:latin typeface="+mj-lt"/>
          <a:ea typeface="+mj-ea"/>
          <a:cs typeface="Segoe UI Light" pitchFamily="34" charset="0"/>
        </a:defRPr>
      </a:lvl1pPr>
    </p:titleStyle>
    <p:bodyStyle>
      <a:lvl1pPr marL="336080" indent="-336080" algn="l" defTabSz="448107" rtl="0" eaLnBrk="1" latinLnBrk="0" hangingPunct="1">
        <a:spcBef>
          <a:spcPct val="20000"/>
        </a:spcBef>
        <a:buFont typeface="Arial"/>
        <a:buChar char="•"/>
        <a:defRPr sz="3136" b="0" i="0" kern="1200">
          <a:solidFill>
            <a:schemeClr val="tx2"/>
          </a:solidFill>
          <a:latin typeface="Segoe UI" pitchFamily="34" charset="0"/>
          <a:ea typeface="Segoe UI" pitchFamily="34" charset="0"/>
          <a:cs typeface="Segoe UI" pitchFamily="34" charset="0"/>
        </a:defRPr>
      </a:lvl1pPr>
      <a:lvl2pPr marL="728174" indent="-280067" algn="l" defTabSz="448107" rtl="0" eaLnBrk="1" latinLnBrk="0" hangingPunct="1">
        <a:spcBef>
          <a:spcPct val="20000"/>
        </a:spcBef>
        <a:buFont typeface="Arial"/>
        <a:buChar char="–"/>
        <a:defRPr sz="2745" b="0" i="0" kern="1200">
          <a:solidFill>
            <a:schemeClr val="tx2"/>
          </a:solidFill>
          <a:latin typeface="Segoe UI" pitchFamily="34" charset="0"/>
          <a:ea typeface="Segoe UI" pitchFamily="34" charset="0"/>
          <a:cs typeface="Segoe UI" pitchFamily="34" charset="0"/>
        </a:defRPr>
      </a:lvl2pPr>
      <a:lvl3pPr marL="1120268" indent="-224054" algn="l" defTabSz="448107" rtl="0" eaLnBrk="1" latinLnBrk="0" hangingPunct="1">
        <a:spcBef>
          <a:spcPct val="20000"/>
        </a:spcBef>
        <a:buFont typeface="Arial"/>
        <a:buChar char="•"/>
        <a:defRPr sz="2353" b="0" i="0" kern="1200">
          <a:solidFill>
            <a:schemeClr val="tx2"/>
          </a:solidFill>
          <a:latin typeface="Segoe UI" pitchFamily="34" charset="0"/>
          <a:ea typeface="Segoe UI" pitchFamily="34" charset="0"/>
          <a:cs typeface="Segoe UI" pitchFamily="34" charset="0"/>
        </a:defRPr>
      </a:lvl3pPr>
      <a:lvl4pPr marL="1568375" indent="-224054" algn="l" defTabSz="448107" rtl="0" eaLnBrk="1" latinLnBrk="0" hangingPunct="1">
        <a:spcBef>
          <a:spcPct val="20000"/>
        </a:spcBef>
        <a:buFont typeface="Arial"/>
        <a:buChar char="–"/>
        <a:defRPr sz="1961" b="0" i="0" kern="1200">
          <a:solidFill>
            <a:schemeClr val="tx2"/>
          </a:solidFill>
          <a:latin typeface="Segoe UI" pitchFamily="34" charset="0"/>
          <a:ea typeface="Segoe UI" pitchFamily="34" charset="0"/>
          <a:cs typeface="Segoe UI" pitchFamily="34" charset="0"/>
        </a:defRPr>
      </a:lvl4pPr>
      <a:lvl5pPr marL="2016482" indent="-224054" algn="l" defTabSz="448107" rtl="0" eaLnBrk="1" latinLnBrk="0" hangingPunct="1">
        <a:spcBef>
          <a:spcPct val="20000"/>
        </a:spcBef>
        <a:buFont typeface="Arial"/>
        <a:buChar char="»"/>
        <a:defRPr sz="1961" b="0" i="0" kern="1200">
          <a:solidFill>
            <a:schemeClr val="tx2"/>
          </a:solidFill>
          <a:latin typeface="Segoe UI" pitchFamily="34" charset="0"/>
          <a:ea typeface="Segoe UI" pitchFamily="34" charset="0"/>
          <a:cs typeface="Segoe UI" pitchFamily="34" charset="0"/>
        </a:defRPr>
      </a:lvl5pPr>
      <a:lvl6pPr marL="2464589" indent="-224054" algn="l" defTabSz="448107" rtl="0" eaLnBrk="1" latinLnBrk="0" hangingPunct="1">
        <a:spcBef>
          <a:spcPct val="20000"/>
        </a:spcBef>
        <a:buFont typeface="Arial"/>
        <a:buChar char="•"/>
        <a:defRPr sz="1961" kern="1200">
          <a:solidFill>
            <a:schemeClr val="tx1"/>
          </a:solidFill>
          <a:latin typeface="+mn-lt"/>
          <a:ea typeface="+mn-ea"/>
          <a:cs typeface="+mn-cs"/>
        </a:defRPr>
      </a:lvl6pPr>
      <a:lvl7pPr marL="2912697" indent="-224054" algn="l" defTabSz="448107" rtl="0" eaLnBrk="1" latinLnBrk="0" hangingPunct="1">
        <a:spcBef>
          <a:spcPct val="20000"/>
        </a:spcBef>
        <a:buFont typeface="Arial"/>
        <a:buChar char="•"/>
        <a:defRPr sz="1961" kern="1200">
          <a:solidFill>
            <a:schemeClr val="tx1"/>
          </a:solidFill>
          <a:latin typeface="+mn-lt"/>
          <a:ea typeface="+mn-ea"/>
          <a:cs typeface="+mn-cs"/>
        </a:defRPr>
      </a:lvl7pPr>
      <a:lvl8pPr marL="3360804" indent="-224054" algn="l" defTabSz="448107" rtl="0" eaLnBrk="1" latinLnBrk="0" hangingPunct="1">
        <a:spcBef>
          <a:spcPct val="20000"/>
        </a:spcBef>
        <a:buFont typeface="Arial"/>
        <a:buChar char="•"/>
        <a:defRPr sz="1961" kern="1200">
          <a:solidFill>
            <a:schemeClr val="tx1"/>
          </a:solidFill>
          <a:latin typeface="+mn-lt"/>
          <a:ea typeface="+mn-ea"/>
          <a:cs typeface="+mn-cs"/>
        </a:defRPr>
      </a:lvl8pPr>
      <a:lvl9pPr marL="3808911" indent="-224054" algn="l" defTabSz="448107" rtl="0" eaLnBrk="1" latinLnBrk="0" hangingPunct="1">
        <a:spcBef>
          <a:spcPct val="20000"/>
        </a:spcBef>
        <a:buFont typeface="Arial"/>
        <a:buChar char="•"/>
        <a:defRPr sz="1961" kern="1200">
          <a:solidFill>
            <a:schemeClr val="tx1"/>
          </a:solidFill>
          <a:latin typeface="+mn-lt"/>
          <a:ea typeface="+mn-ea"/>
          <a:cs typeface="+mn-cs"/>
        </a:defRPr>
      </a:lvl9pPr>
    </p:bodyStyle>
    <p:otherStyle>
      <a:defPPr>
        <a:defRPr lang="en-US"/>
      </a:defPPr>
      <a:lvl1pPr marL="0" algn="l" defTabSz="448107" rtl="0" eaLnBrk="1" latinLnBrk="0" hangingPunct="1">
        <a:defRPr sz="1765" kern="1200">
          <a:solidFill>
            <a:schemeClr val="tx1"/>
          </a:solidFill>
          <a:latin typeface="+mn-lt"/>
          <a:ea typeface="+mn-ea"/>
          <a:cs typeface="+mn-cs"/>
        </a:defRPr>
      </a:lvl1pPr>
      <a:lvl2pPr marL="448107" algn="l" defTabSz="448107" rtl="0" eaLnBrk="1" latinLnBrk="0" hangingPunct="1">
        <a:defRPr sz="1765" kern="1200">
          <a:solidFill>
            <a:schemeClr val="tx1"/>
          </a:solidFill>
          <a:latin typeface="+mn-lt"/>
          <a:ea typeface="+mn-ea"/>
          <a:cs typeface="+mn-cs"/>
        </a:defRPr>
      </a:lvl2pPr>
      <a:lvl3pPr marL="896214" algn="l" defTabSz="448107" rtl="0" eaLnBrk="1" latinLnBrk="0" hangingPunct="1">
        <a:defRPr sz="1765" kern="1200">
          <a:solidFill>
            <a:schemeClr val="tx1"/>
          </a:solidFill>
          <a:latin typeface="+mn-lt"/>
          <a:ea typeface="+mn-ea"/>
          <a:cs typeface="+mn-cs"/>
        </a:defRPr>
      </a:lvl3pPr>
      <a:lvl4pPr marL="1344321" algn="l" defTabSz="448107" rtl="0" eaLnBrk="1" latinLnBrk="0" hangingPunct="1">
        <a:defRPr sz="1765" kern="1200">
          <a:solidFill>
            <a:schemeClr val="tx1"/>
          </a:solidFill>
          <a:latin typeface="+mn-lt"/>
          <a:ea typeface="+mn-ea"/>
          <a:cs typeface="+mn-cs"/>
        </a:defRPr>
      </a:lvl4pPr>
      <a:lvl5pPr marL="1792429" algn="l" defTabSz="448107" rtl="0" eaLnBrk="1" latinLnBrk="0" hangingPunct="1">
        <a:defRPr sz="1765" kern="1200">
          <a:solidFill>
            <a:schemeClr val="tx1"/>
          </a:solidFill>
          <a:latin typeface="+mn-lt"/>
          <a:ea typeface="+mn-ea"/>
          <a:cs typeface="+mn-cs"/>
        </a:defRPr>
      </a:lvl5pPr>
      <a:lvl6pPr marL="2240535" algn="l" defTabSz="448107" rtl="0" eaLnBrk="1" latinLnBrk="0" hangingPunct="1">
        <a:defRPr sz="1765" kern="1200">
          <a:solidFill>
            <a:schemeClr val="tx1"/>
          </a:solidFill>
          <a:latin typeface="+mn-lt"/>
          <a:ea typeface="+mn-ea"/>
          <a:cs typeface="+mn-cs"/>
        </a:defRPr>
      </a:lvl6pPr>
      <a:lvl7pPr marL="2688642" algn="l" defTabSz="448107" rtl="0" eaLnBrk="1" latinLnBrk="0" hangingPunct="1">
        <a:defRPr sz="1765" kern="1200">
          <a:solidFill>
            <a:schemeClr val="tx1"/>
          </a:solidFill>
          <a:latin typeface="+mn-lt"/>
          <a:ea typeface="+mn-ea"/>
          <a:cs typeface="+mn-cs"/>
        </a:defRPr>
      </a:lvl7pPr>
      <a:lvl8pPr marL="3136749" algn="l" defTabSz="448107" rtl="0" eaLnBrk="1" latinLnBrk="0" hangingPunct="1">
        <a:defRPr sz="1765" kern="1200">
          <a:solidFill>
            <a:schemeClr val="tx1"/>
          </a:solidFill>
          <a:latin typeface="+mn-lt"/>
          <a:ea typeface="+mn-ea"/>
          <a:cs typeface="+mn-cs"/>
        </a:defRPr>
      </a:lvl8pPr>
      <a:lvl9pPr marL="3584856" algn="l" defTabSz="44810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7450">
          <p15:clr>
            <a:srgbClr val="F26B43"/>
          </p15:clr>
        </p15:guide>
        <p15:guide id="3" orient="horz" pos="907">
          <p15:clr>
            <a:srgbClr val="F26B43"/>
          </p15:clr>
        </p15:guide>
        <p15:guide id="4" orient="horz" pos="1051">
          <p15:clr>
            <a:srgbClr val="F26B43"/>
          </p15:clr>
        </p15:guide>
        <p15:guide id="5" orient="horz" pos="4219">
          <p15:clr>
            <a:srgbClr val="F26B43"/>
          </p15:clr>
        </p15:guide>
        <p15:guide id="6" pos="1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645082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31"/>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4187866632"/>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1.xml"/><Relationship Id="rId7" Type="http://schemas.openxmlformats.org/officeDocument/2006/relationships/image" Target="../media/image17.e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39.png"/><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emf"/><Relationship Id="rId3" Type="http://schemas.openxmlformats.org/officeDocument/2006/relationships/image" Target="../media/image40.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emf"/><Relationship Id="rId2" Type="http://schemas.openxmlformats.org/officeDocument/2006/relationships/notesSlide" Target="../notesSlides/notesSlide5.xml"/><Relationship Id="rId16" Type="http://schemas.openxmlformats.org/officeDocument/2006/relationships/image" Target="../media/image52.emf"/><Relationship Id="rId20" Type="http://schemas.openxmlformats.org/officeDocument/2006/relationships/image" Target="../media/image56.png"/><Relationship Id="rId1" Type="http://schemas.openxmlformats.org/officeDocument/2006/relationships/slideLayout" Target="../slideLayouts/slideLayout8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emf"/><Relationship Id="rId10" Type="http://schemas.openxmlformats.org/officeDocument/2006/relationships/image" Target="../media/image46.jpeg"/><Relationship Id="rId19" Type="http://schemas.openxmlformats.org/officeDocument/2006/relationships/image" Target="../media/image55.emf"/><Relationship Id="rId4" Type="http://schemas.microsoft.com/office/2007/relationships/hdphoto" Target="../media/hdphoto3.wdp"/><Relationship Id="rId9" Type="http://schemas.openxmlformats.org/officeDocument/2006/relationships/image" Target="../media/image45.png"/><Relationship Id="rId14"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esmsdn/ProfesoresTecnologia"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mailto:juanserv@microsoft.com" TargetMode="External"/><Relationship Id="rId1" Type="http://schemas.openxmlformats.org/officeDocument/2006/relationships/slideLayout" Target="../slideLayouts/slideLayout87.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8.xml"/><Relationship Id="rId5" Type="http://schemas.openxmlformats.org/officeDocument/2006/relationships/image" Target="../media/image36.png"/><Relationship Id="rId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Juan Manuel Servera</a:t>
            </a:r>
          </a:p>
          <a:p>
            <a:r>
              <a:rPr lang="en-US" dirty="0" smtClean="0"/>
              <a:t>@</a:t>
            </a:r>
            <a:r>
              <a:rPr lang="en-US" dirty="0" err="1" smtClean="0"/>
              <a:t>jmservera</a:t>
            </a:r>
            <a:endParaRPr lang="en-US" dirty="0" smtClean="0"/>
          </a:p>
          <a:p>
            <a:r>
              <a:rPr lang="es-ES" dirty="0" smtClean="0"/>
              <a:t>juanserv@microsoft.com</a:t>
            </a:r>
            <a:endParaRPr lang="en-US" dirty="0"/>
          </a:p>
        </p:txBody>
      </p:sp>
      <p:sp>
        <p:nvSpPr>
          <p:cNvPr id="3" name="Title 2"/>
          <p:cNvSpPr>
            <a:spLocks noGrp="1"/>
          </p:cNvSpPr>
          <p:nvPr>
            <p:ph type="title"/>
          </p:nvPr>
        </p:nvSpPr>
        <p:spPr/>
        <p:txBody>
          <a:bodyPr/>
          <a:lstStyle/>
          <a:p>
            <a:r>
              <a:rPr lang="en-US" dirty="0" smtClean="0"/>
              <a:t>The Internet </a:t>
            </a:r>
            <a:r>
              <a:rPr lang="en-US" dirty="0"/>
              <a:t>O</a:t>
            </a:r>
            <a:r>
              <a:rPr lang="en-US" dirty="0" smtClean="0"/>
              <a:t>f the Things</a:t>
            </a:r>
            <a:endParaRPr lang="en-US" dirty="0"/>
          </a:p>
        </p:txBody>
      </p:sp>
      <p:sp>
        <p:nvSpPr>
          <p:cNvPr id="4" name="Text Placeholder 3"/>
          <p:cNvSpPr>
            <a:spLocks noGrp="1"/>
          </p:cNvSpPr>
          <p:nvPr>
            <p:ph type="body" sz="quarter" idx="13"/>
          </p:nvPr>
        </p:nvSpPr>
        <p:spPr/>
        <p:txBody>
          <a:bodyPr>
            <a:normAutofit lnSpcReduction="10000"/>
          </a:bodyPr>
          <a:lstStyle/>
          <a:p>
            <a:endParaRPr lang="en-US"/>
          </a:p>
        </p:txBody>
      </p:sp>
    </p:spTree>
    <p:extLst>
      <p:ext uri="{BB962C8B-B14F-4D97-AF65-F5344CB8AC3E}">
        <p14:creationId xmlns:p14="http://schemas.microsoft.com/office/powerpoint/2010/main" val="2263887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5" name="Group 324"/>
          <p:cNvGrpSpPr/>
          <p:nvPr/>
        </p:nvGrpSpPr>
        <p:grpSpPr>
          <a:xfrm>
            <a:off x="7255898" y="843885"/>
            <a:ext cx="2335758" cy="3735580"/>
            <a:chOff x="8797679" y="1219633"/>
            <a:chExt cx="2382291" cy="3810000"/>
          </a:xfrm>
        </p:grpSpPr>
        <p:grpSp>
          <p:nvGrpSpPr>
            <p:cNvPr id="326" name="Group 4"/>
            <p:cNvGrpSpPr>
              <a:grpSpLocks noChangeAspect="1"/>
            </p:cNvGrpSpPr>
            <p:nvPr/>
          </p:nvGrpSpPr>
          <p:grpSpPr bwMode="auto">
            <a:xfrm>
              <a:off x="8872309" y="1283133"/>
              <a:ext cx="2286000" cy="3740150"/>
              <a:chOff x="5357" y="1238"/>
              <a:chExt cx="1440" cy="2356"/>
            </a:xfrm>
          </p:grpSpPr>
          <p:sp>
            <p:nvSpPr>
              <p:cNvPr id="328" name="AutoShape 3"/>
              <p:cNvSpPr>
                <a:spLocks noChangeAspect="1" noChangeArrowheads="1" noTextEdit="1"/>
              </p:cNvSpPr>
              <p:nvPr/>
            </p:nvSpPr>
            <p:spPr bwMode="auto">
              <a:xfrm>
                <a:off x="5357" y="1242"/>
                <a:ext cx="1440" cy="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29" name="Freeform 5"/>
              <p:cNvSpPr>
                <a:spLocks/>
              </p:cNvSpPr>
              <p:nvPr/>
            </p:nvSpPr>
            <p:spPr bwMode="auto">
              <a:xfrm>
                <a:off x="6385" y="2697"/>
                <a:ext cx="231" cy="230"/>
              </a:xfrm>
              <a:custGeom>
                <a:avLst/>
                <a:gdLst>
                  <a:gd name="T0" fmla="*/ 61 w 61"/>
                  <a:gd name="T1" fmla="*/ 46 h 61"/>
                  <a:gd name="T2" fmla="*/ 46 w 61"/>
                  <a:gd name="T3" fmla="*/ 61 h 61"/>
                  <a:gd name="T4" fmla="*/ 16 w 61"/>
                  <a:gd name="T5" fmla="*/ 61 h 61"/>
                  <a:gd name="T6" fmla="*/ 0 w 61"/>
                  <a:gd name="T7" fmla="*/ 46 h 61"/>
                  <a:gd name="T8" fmla="*/ 0 w 61"/>
                  <a:gd name="T9" fmla="*/ 16 h 61"/>
                  <a:gd name="T10" fmla="*/ 16 w 61"/>
                  <a:gd name="T11" fmla="*/ 0 h 61"/>
                  <a:gd name="T12" fmla="*/ 46 w 61"/>
                  <a:gd name="T13" fmla="*/ 0 h 61"/>
                  <a:gd name="T14" fmla="*/ 61 w 61"/>
                  <a:gd name="T15" fmla="*/ 16 h 61"/>
                  <a:gd name="T16" fmla="*/ 61 w 61"/>
                  <a:gd name="T17"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61" y="46"/>
                    </a:moveTo>
                    <a:cubicBezTo>
                      <a:pt x="61" y="54"/>
                      <a:pt x="54" y="61"/>
                      <a:pt x="46" y="61"/>
                    </a:cubicBezTo>
                    <a:cubicBezTo>
                      <a:pt x="16" y="61"/>
                      <a:pt x="16" y="61"/>
                      <a:pt x="16" y="61"/>
                    </a:cubicBezTo>
                    <a:cubicBezTo>
                      <a:pt x="7" y="61"/>
                      <a:pt x="0" y="54"/>
                      <a:pt x="0" y="46"/>
                    </a:cubicBezTo>
                    <a:cubicBezTo>
                      <a:pt x="0" y="16"/>
                      <a:pt x="0" y="16"/>
                      <a:pt x="0" y="16"/>
                    </a:cubicBezTo>
                    <a:cubicBezTo>
                      <a:pt x="0" y="7"/>
                      <a:pt x="7" y="0"/>
                      <a:pt x="16" y="0"/>
                    </a:cubicBezTo>
                    <a:cubicBezTo>
                      <a:pt x="46" y="0"/>
                      <a:pt x="46" y="0"/>
                      <a:pt x="46" y="0"/>
                    </a:cubicBezTo>
                    <a:cubicBezTo>
                      <a:pt x="54" y="0"/>
                      <a:pt x="61" y="7"/>
                      <a:pt x="61" y="16"/>
                    </a:cubicBezTo>
                    <a:lnTo>
                      <a:pt x="61" y="4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0" name="Rectangle 6"/>
              <p:cNvSpPr>
                <a:spLocks noChangeArrowheads="1"/>
              </p:cNvSpPr>
              <p:nvPr/>
            </p:nvSpPr>
            <p:spPr bwMode="auto">
              <a:xfrm>
                <a:off x="6434" y="2245"/>
                <a:ext cx="68" cy="1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1" name="Freeform 7"/>
              <p:cNvSpPr>
                <a:spLocks/>
              </p:cNvSpPr>
              <p:nvPr/>
            </p:nvSpPr>
            <p:spPr bwMode="auto">
              <a:xfrm>
                <a:off x="6238" y="3048"/>
                <a:ext cx="208" cy="546"/>
              </a:xfrm>
              <a:custGeom>
                <a:avLst/>
                <a:gdLst>
                  <a:gd name="T0" fmla="*/ 136 w 208"/>
                  <a:gd name="T1" fmla="*/ 546 h 546"/>
                  <a:gd name="T2" fmla="*/ 208 w 208"/>
                  <a:gd name="T3" fmla="*/ 546 h 546"/>
                  <a:gd name="T4" fmla="*/ 72 w 208"/>
                  <a:gd name="T5" fmla="*/ 0 h 546"/>
                  <a:gd name="T6" fmla="*/ 0 w 208"/>
                  <a:gd name="T7" fmla="*/ 0 h 546"/>
                  <a:gd name="T8" fmla="*/ 136 w 208"/>
                  <a:gd name="T9" fmla="*/ 546 h 546"/>
                </a:gdLst>
                <a:ahLst/>
                <a:cxnLst>
                  <a:cxn ang="0">
                    <a:pos x="T0" y="T1"/>
                  </a:cxn>
                  <a:cxn ang="0">
                    <a:pos x="T2" y="T3"/>
                  </a:cxn>
                  <a:cxn ang="0">
                    <a:pos x="T4" y="T5"/>
                  </a:cxn>
                  <a:cxn ang="0">
                    <a:pos x="T6" y="T7"/>
                  </a:cxn>
                  <a:cxn ang="0">
                    <a:pos x="T8" y="T9"/>
                  </a:cxn>
                </a:cxnLst>
                <a:rect l="0" t="0" r="r" b="b"/>
                <a:pathLst>
                  <a:path w="208" h="546">
                    <a:moveTo>
                      <a:pt x="136" y="546"/>
                    </a:moveTo>
                    <a:lnTo>
                      <a:pt x="208" y="546"/>
                    </a:lnTo>
                    <a:lnTo>
                      <a:pt x="72" y="0"/>
                    </a:lnTo>
                    <a:lnTo>
                      <a:pt x="0" y="0"/>
                    </a:lnTo>
                    <a:lnTo>
                      <a:pt x="136" y="54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2" name="Rectangle 8"/>
              <p:cNvSpPr>
                <a:spLocks noChangeArrowheads="1"/>
              </p:cNvSpPr>
              <p:nvPr/>
            </p:nvSpPr>
            <p:spPr bwMode="auto">
              <a:xfrm>
                <a:off x="6034" y="2663"/>
                <a:ext cx="102" cy="1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3" name="Freeform 9"/>
              <p:cNvSpPr>
                <a:spLocks/>
              </p:cNvSpPr>
              <p:nvPr/>
            </p:nvSpPr>
            <p:spPr bwMode="auto">
              <a:xfrm>
                <a:off x="6204" y="2663"/>
                <a:ext cx="249" cy="385"/>
              </a:xfrm>
              <a:custGeom>
                <a:avLst/>
                <a:gdLst>
                  <a:gd name="T0" fmla="*/ 249 w 249"/>
                  <a:gd name="T1" fmla="*/ 385 h 385"/>
                  <a:gd name="T2" fmla="*/ 87 w 249"/>
                  <a:gd name="T3" fmla="*/ 385 h 385"/>
                  <a:gd name="T4" fmla="*/ 0 w 249"/>
                  <a:gd name="T5" fmla="*/ 0 h 385"/>
                  <a:gd name="T6" fmla="*/ 159 w 249"/>
                  <a:gd name="T7" fmla="*/ 0 h 385"/>
                  <a:gd name="T8" fmla="*/ 249 w 249"/>
                  <a:gd name="T9" fmla="*/ 385 h 385"/>
                </a:gdLst>
                <a:ahLst/>
                <a:cxnLst>
                  <a:cxn ang="0">
                    <a:pos x="T0" y="T1"/>
                  </a:cxn>
                  <a:cxn ang="0">
                    <a:pos x="T2" y="T3"/>
                  </a:cxn>
                  <a:cxn ang="0">
                    <a:pos x="T4" y="T5"/>
                  </a:cxn>
                  <a:cxn ang="0">
                    <a:pos x="T6" y="T7"/>
                  </a:cxn>
                  <a:cxn ang="0">
                    <a:pos x="T8" y="T9"/>
                  </a:cxn>
                </a:cxnLst>
                <a:rect l="0" t="0" r="r" b="b"/>
                <a:pathLst>
                  <a:path w="249" h="385">
                    <a:moveTo>
                      <a:pt x="249" y="385"/>
                    </a:moveTo>
                    <a:lnTo>
                      <a:pt x="87" y="385"/>
                    </a:lnTo>
                    <a:lnTo>
                      <a:pt x="0" y="0"/>
                    </a:lnTo>
                    <a:lnTo>
                      <a:pt x="159" y="0"/>
                    </a:lnTo>
                    <a:lnTo>
                      <a:pt x="249" y="38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4" name="Freeform 10"/>
              <p:cNvSpPr>
                <a:spLocks/>
              </p:cNvSpPr>
              <p:nvPr/>
            </p:nvSpPr>
            <p:spPr bwMode="auto">
              <a:xfrm>
                <a:off x="6204" y="2663"/>
                <a:ext cx="147" cy="385"/>
              </a:xfrm>
              <a:custGeom>
                <a:avLst/>
                <a:gdLst>
                  <a:gd name="T0" fmla="*/ 147 w 147"/>
                  <a:gd name="T1" fmla="*/ 385 h 385"/>
                  <a:gd name="T2" fmla="*/ 87 w 147"/>
                  <a:gd name="T3" fmla="*/ 385 h 385"/>
                  <a:gd name="T4" fmla="*/ 0 w 147"/>
                  <a:gd name="T5" fmla="*/ 0 h 385"/>
                  <a:gd name="T6" fmla="*/ 56 w 147"/>
                  <a:gd name="T7" fmla="*/ 0 h 385"/>
                  <a:gd name="T8" fmla="*/ 147 w 147"/>
                  <a:gd name="T9" fmla="*/ 385 h 385"/>
                </a:gdLst>
                <a:ahLst/>
                <a:cxnLst>
                  <a:cxn ang="0">
                    <a:pos x="T0" y="T1"/>
                  </a:cxn>
                  <a:cxn ang="0">
                    <a:pos x="T2" y="T3"/>
                  </a:cxn>
                  <a:cxn ang="0">
                    <a:pos x="T4" y="T5"/>
                  </a:cxn>
                  <a:cxn ang="0">
                    <a:pos x="T6" y="T7"/>
                  </a:cxn>
                  <a:cxn ang="0">
                    <a:pos x="T8" y="T9"/>
                  </a:cxn>
                </a:cxnLst>
                <a:rect l="0" t="0" r="r" b="b"/>
                <a:pathLst>
                  <a:path w="147" h="385">
                    <a:moveTo>
                      <a:pt x="147" y="385"/>
                    </a:moveTo>
                    <a:lnTo>
                      <a:pt x="87" y="385"/>
                    </a:lnTo>
                    <a:lnTo>
                      <a:pt x="0" y="0"/>
                    </a:lnTo>
                    <a:lnTo>
                      <a:pt x="56" y="0"/>
                    </a:lnTo>
                    <a:lnTo>
                      <a:pt x="147" y="38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5" name="Rectangle 11"/>
              <p:cNvSpPr>
                <a:spLocks noChangeArrowheads="1"/>
              </p:cNvSpPr>
              <p:nvPr/>
            </p:nvSpPr>
            <p:spPr bwMode="auto">
              <a:xfrm>
                <a:off x="6461" y="2113"/>
                <a:ext cx="128" cy="2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6" name="Freeform 12"/>
              <p:cNvSpPr>
                <a:spLocks/>
              </p:cNvSpPr>
              <p:nvPr/>
            </p:nvSpPr>
            <p:spPr bwMode="auto">
              <a:xfrm>
                <a:off x="6438" y="2339"/>
                <a:ext cx="193" cy="513"/>
              </a:xfrm>
              <a:custGeom>
                <a:avLst/>
                <a:gdLst>
                  <a:gd name="T0" fmla="*/ 193 w 193"/>
                  <a:gd name="T1" fmla="*/ 513 h 513"/>
                  <a:gd name="T2" fmla="*/ 0 w 193"/>
                  <a:gd name="T3" fmla="*/ 399 h 513"/>
                  <a:gd name="T4" fmla="*/ 0 w 193"/>
                  <a:gd name="T5" fmla="*/ 0 h 513"/>
                  <a:gd name="T6" fmla="*/ 193 w 193"/>
                  <a:gd name="T7" fmla="*/ 0 h 513"/>
                  <a:gd name="T8" fmla="*/ 193 w 193"/>
                  <a:gd name="T9" fmla="*/ 513 h 513"/>
                </a:gdLst>
                <a:ahLst/>
                <a:cxnLst>
                  <a:cxn ang="0">
                    <a:pos x="T0" y="T1"/>
                  </a:cxn>
                  <a:cxn ang="0">
                    <a:pos x="T2" y="T3"/>
                  </a:cxn>
                  <a:cxn ang="0">
                    <a:pos x="T4" y="T5"/>
                  </a:cxn>
                  <a:cxn ang="0">
                    <a:pos x="T6" y="T7"/>
                  </a:cxn>
                  <a:cxn ang="0">
                    <a:pos x="T8" y="T9"/>
                  </a:cxn>
                </a:cxnLst>
                <a:rect l="0" t="0" r="r" b="b"/>
                <a:pathLst>
                  <a:path w="193" h="513">
                    <a:moveTo>
                      <a:pt x="193" y="513"/>
                    </a:moveTo>
                    <a:lnTo>
                      <a:pt x="0" y="399"/>
                    </a:lnTo>
                    <a:lnTo>
                      <a:pt x="0" y="0"/>
                    </a:lnTo>
                    <a:lnTo>
                      <a:pt x="193" y="0"/>
                    </a:lnTo>
                    <a:lnTo>
                      <a:pt x="193" y="51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7" name="Freeform 13"/>
              <p:cNvSpPr>
                <a:spLocks/>
              </p:cNvSpPr>
              <p:nvPr/>
            </p:nvSpPr>
            <p:spPr bwMode="auto">
              <a:xfrm>
                <a:off x="5644" y="2697"/>
                <a:ext cx="235" cy="230"/>
              </a:xfrm>
              <a:custGeom>
                <a:avLst/>
                <a:gdLst>
                  <a:gd name="T0" fmla="*/ 62 w 62"/>
                  <a:gd name="T1" fmla="*/ 46 h 61"/>
                  <a:gd name="T2" fmla="*/ 46 w 62"/>
                  <a:gd name="T3" fmla="*/ 61 h 61"/>
                  <a:gd name="T4" fmla="*/ 16 w 62"/>
                  <a:gd name="T5" fmla="*/ 61 h 61"/>
                  <a:gd name="T6" fmla="*/ 0 w 62"/>
                  <a:gd name="T7" fmla="*/ 46 h 61"/>
                  <a:gd name="T8" fmla="*/ 0 w 62"/>
                  <a:gd name="T9" fmla="*/ 16 h 61"/>
                  <a:gd name="T10" fmla="*/ 16 w 62"/>
                  <a:gd name="T11" fmla="*/ 0 h 61"/>
                  <a:gd name="T12" fmla="*/ 46 w 62"/>
                  <a:gd name="T13" fmla="*/ 0 h 61"/>
                  <a:gd name="T14" fmla="*/ 62 w 62"/>
                  <a:gd name="T15" fmla="*/ 16 h 61"/>
                  <a:gd name="T16" fmla="*/ 62 w 62"/>
                  <a:gd name="T17"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1">
                    <a:moveTo>
                      <a:pt x="62" y="46"/>
                    </a:moveTo>
                    <a:cubicBezTo>
                      <a:pt x="62" y="54"/>
                      <a:pt x="55" y="61"/>
                      <a:pt x="46" y="61"/>
                    </a:cubicBezTo>
                    <a:cubicBezTo>
                      <a:pt x="16" y="61"/>
                      <a:pt x="16" y="61"/>
                      <a:pt x="16" y="61"/>
                    </a:cubicBezTo>
                    <a:cubicBezTo>
                      <a:pt x="7" y="61"/>
                      <a:pt x="0" y="54"/>
                      <a:pt x="0" y="46"/>
                    </a:cubicBezTo>
                    <a:cubicBezTo>
                      <a:pt x="0" y="16"/>
                      <a:pt x="0" y="16"/>
                      <a:pt x="0" y="16"/>
                    </a:cubicBezTo>
                    <a:cubicBezTo>
                      <a:pt x="0" y="7"/>
                      <a:pt x="7" y="0"/>
                      <a:pt x="16" y="0"/>
                    </a:cubicBezTo>
                    <a:cubicBezTo>
                      <a:pt x="46" y="0"/>
                      <a:pt x="46" y="0"/>
                      <a:pt x="46" y="0"/>
                    </a:cubicBezTo>
                    <a:cubicBezTo>
                      <a:pt x="55" y="0"/>
                      <a:pt x="62" y="7"/>
                      <a:pt x="62" y="16"/>
                    </a:cubicBezTo>
                    <a:lnTo>
                      <a:pt x="62" y="4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8" name="Freeform 14"/>
              <p:cNvSpPr>
                <a:spLocks/>
              </p:cNvSpPr>
              <p:nvPr/>
            </p:nvSpPr>
            <p:spPr bwMode="auto">
              <a:xfrm>
                <a:off x="6449" y="1917"/>
                <a:ext cx="208" cy="200"/>
              </a:xfrm>
              <a:custGeom>
                <a:avLst/>
                <a:gdLst>
                  <a:gd name="T0" fmla="*/ 55 w 55"/>
                  <a:gd name="T1" fmla="*/ 38 h 53"/>
                  <a:gd name="T2" fmla="*/ 40 w 55"/>
                  <a:gd name="T3" fmla="*/ 53 h 53"/>
                  <a:gd name="T4" fmla="*/ 14 w 55"/>
                  <a:gd name="T5" fmla="*/ 53 h 53"/>
                  <a:gd name="T6" fmla="*/ 0 w 55"/>
                  <a:gd name="T7" fmla="*/ 38 h 53"/>
                  <a:gd name="T8" fmla="*/ 0 w 55"/>
                  <a:gd name="T9" fmla="*/ 15 h 53"/>
                  <a:gd name="T10" fmla="*/ 14 w 55"/>
                  <a:gd name="T11" fmla="*/ 0 h 53"/>
                  <a:gd name="T12" fmla="*/ 40 w 55"/>
                  <a:gd name="T13" fmla="*/ 0 h 53"/>
                  <a:gd name="T14" fmla="*/ 55 w 55"/>
                  <a:gd name="T15" fmla="*/ 15 h 53"/>
                  <a:gd name="T16" fmla="*/ 55 w 55"/>
                  <a:gd name="T17"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3">
                    <a:moveTo>
                      <a:pt x="55" y="38"/>
                    </a:moveTo>
                    <a:cubicBezTo>
                      <a:pt x="55" y="46"/>
                      <a:pt x="48" y="53"/>
                      <a:pt x="40" y="53"/>
                    </a:cubicBezTo>
                    <a:cubicBezTo>
                      <a:pt x="14" y="53"/>
                      <a:pt x="14" y="53"/>
                      <a:pt x="14" y="53"/>
                    </a:cubicBezTo>
                    <a:cubicBezTo>
                      <a:pt x="6" y="53"/>
                      <a:pt x="0" y="46"/>
                      <a:pt x="0" y="38"/>
                    </a:cubicBezTo>
                    <a:cubicBezTo>
                      <a:pt x="0" y="15"/>
                      <a:pt x="0" y="15"/>
                      <a:pt x="0" y="15"/>
                    </a:cubicBezTo>
                    <a:cubicBezTo>
                      <a:pt x="0" y="7"/>
                      <a:pt x="6" y="0"/>
                      <a:pt x="14" y="0"/>
                    </a:cubicBezTo>
                    <a:cubicBezTo>
                      <a:pt x="40" y="0"/>
                      <a:pt x="40" y="0"/>
                      <a:pt x="40" y="0"/>
                    </a:cubicBezTo>
                    <a:cubicBezTo>
                      <a:pt x="48" y="0"/>
                      <a:pt x="55" y="7"/>
                      <a:pt x="55" y="15"/>
                    </a:cubicBezTo>
                    <a:lnTo>
                      <a:pt x="55" y="3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9" name="Freeform 15"/>
              <p:cNvSpPr>
                <a:spLocks/>
              </p:cNvSpPr>
              <p:nvPr/>
            </p:nvSpPr>
            <p:spPr bwMode="auto">
              <a:xfrm>
                <a:off x="5588" y="1917"/>
                <a:ext cx="207" cy="200"/>
              </a:xfrm>
              <a:custGeom>
                <a:avLst/>
                <a:gdLst>
                  <a:gd name="T0" fmla="*/ 55 w 55"/>
                  <a:gd name="T1" fmla="*/ 38 h 53"/>
                  <a:gd name="T2" fmla="*/ 40 w 55"/>
                  <a:gd name="T3" fmla="*/ 53 h 53"/>
                  <a:gd name="T4" fmla="*/ 14 w 55"/>
                  <a:gd name="T5" fmla="*/ 53 h 53"/>
                  <a:gd name="T6" fmla="*/ 0 w 55"/>
                  <a:gd name="T7" fmla="*/ 38 h 53"/>
                  <a:gd name="T8" fmla="*/ 0 w 55"/>
                  <a:gd name="T9" fmla="*/ 15 h 53"/>
                  <a:gd name="T10" fmla="*/ 14 w 55"/>
                  <a:gd name="T11" fmla="*/ 0 h 53"/>
                  <a:gd name="T12" fmla="*/ 40 w 55"/>
                  <a:gd name="T13" fmla="*/ 0 h 53"/>
                  <a:gd name="T14" fmla="*/ 55 w 55"/>
                  <a:gd name="T15" fmla="*/ 15 h 53"/>
                  <a:gd name="T16" fmla="*/ 55 w 55"/>
                  <a:gd name="T17"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3">
                    <a:moveTo>
                      <a:pt x="55" y="38"/>
                    </a:moveTo>
                    <a:cubicBezTo>
                      <a:pt x="55" y="46"/>
                      <a:pt x="48" y="53"/>
                      <a:pt x="40" y="53"/>
                    </a:cubicBezTo>
                    <a:cubicBezTo>
                      <a:pt x="14" y="53"/>
                      <a:pt x="14" y="53"/>
                      <a:pt x="14" y="53"/>
                    </a:cubicBezTo>
                    <a:cubicBezTo>
                      <a:pt x="6" y="53"/>
                      <a:pt x="0" y="46"/>
                      <a:pt x="0" y="38"/>
                    </a:cubicBezTo>
                    <a:cubicBezTo>
                      <a:pt x="0" y="15"/>
                      <a:pt x="0" y="15"/>
                      <a:pt x="0" y="15"/>
                    </a:cubicBezTo>
                    <a:cubicBezTo>
                      <a:pt x="0" y="7"/>
                      <a:pt x="6" y="0"/>
                      <a:pt x="14" y="0"/>
                    </a:cubicBezTo>
                    <a:cubicBezTo>
                      <a:pt x="40" y="0"/>
                      <a:pt x="40" y="0"/>
                      <a:pt x="40" y="0"/>
                    </a:cubicBezTo>
                    <a:cubicBezTo>
                      <a:pt x="48" y="0"/>
                      <a:pt x="55" y="7"/>
                      <a:pt x="55" y="15"/>
                    </a:cubicBezTo>
                    <a:lnTo>
                      <a:pt x="55" y="3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0" name="Freeform 16"/>
              <p:cNvSpPr>
                <a:spLocks/>
              </p:cNvSpPr>
              <p:nvPr/>
            </p:nvSpPr>
            <p:spPr bwMode="auto">
              <a:xfrm>
                <a:off x="5361" y="1238"/>
                <a:ext cx="775" cy="909"/>
              </a:xfrm>
              <a:custGeom>
                <a:avLst/>
                <a:gdLst>
                  <a:gd name="T0" fmla="*/ 0 w 775"/>
                  <a:gd name="T1" fmla="*/ 0 h 909"/>
                  <a:gd name="T2" fmla="*/ 147 w 775"/>
                  <a:gd name="T3" fmla="*/ 0 h 909"/>
                  <a:gd name="T4" fmla="*/ 775 w 775"/>
                  <a:gd name="T5" fmla="*/ 686 h 909"/>
                  <a:gd name="T6" fmla="*/ 544 w 775"/>
                  <a:gd name="T7" fmla="*/ 909 h 909"/>
                  <a:gd name="T8" fmla="*/ 0 w 775"/>
                  <a:gd name="T9" fmla="*/ 0 h 909"/>
                </a:gdLst>
                <a:ahLst/>
                <a:cxnLst>
                  <a:cxn ang="0">
                    <a:pos x="T0" y="T1"/>
                  </a:cxn>
                  <a:cxn ang="0">
                    <a:pos x="T2" y="T3"/>
                  </a:cxn>
                  <a:cxn ang="0">
                    <a:pos x="T4" y="T5"/>
                  </a:cxn>
                  <a:cxn ang="0">
                    <a:pos x="T6" y="T7"/>
                  </a:cxn>
                  <a:cxn ang="0">
                    <a:pos x="T8" y="T9"/>
                  </a:cxn>
                </a:cxnLst>
                <a:rect l="0" t="0" r="r" b="b"/>
                <a:pathLst>
                  <a:path w="775" h="909">
                    <a:moveTo>
                      <a:pt x="0" y="0"/>
                    </a:moveTo>
                    <a:lnTo>
                      <a:pt x="147" y="0"/>
                    </a:lnTo>
                    <a:lnTo>
                      <a:pt x="775" y="686"/>
                    </a:lnTo>
                    <a:lnTo>
                      <a:pt x="544" y="909"/>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1" name="Freeform 17"/>
              <p:cNvSpPr>
                <a:spLocks/>
              </p:cNvSpPr>
              <p:nvPr/>
            </p:nvSpPr>
            <p:spPr bwMode="auto">
              <a:xfrm>
                <a:off x="5962" y="1238"/>
                <a:ext cx="775" cy="909"/>
              </a:xfrm>
              <a:custGeom>
                <a:avLst/>
                <a:gdLst>
                  <a:gd name="T0" fmla="*/ 775 w 775"/>
                  <a:gd name="T1" fmla="*/ 0 h 909"/>
                  <a:gd name="T2" fmla="*/ 627 w 775"/>
                  <a:gd name="T3" fmla="*/ 0 h 909"/>
                  <a:gd name="T4" fmla="*/ 0 w 775"/>
                  <a:gd name="T5" fmla="*/ 686 h 909"/>
                  <a:gd name="T6" fmla="*/ 234 w 775"/>
                  <a:gd name="T7" fmla="*/ 909 h 909"/>
                  <a:gd name="T8" fmla="*/ 775 w 775"/>
                  <a:gd name="T9" fmla="*/ 0 h 909"/>
                </a:gdLst>
                <a:ahLst/>
                <a:cxnLst>
                  <a:cxn ang="0">
                    <a:pos x="T0" y="T1"/>
                  </a:cxn>
                  <a:cxn ang="0">
                    <a:pos x="T2" y="T3"/>
                  </a:cxn>
                  <a:cxn ang="0">
                    <a:pos x="T4" y="T5"/>
                  </a:cxn>
                  <a:cxn ang="0">
                    <a:pos x="T6" y="T7"/>
                  </a:cxn>
                  <a:cxn ang="0">
                    <a:pos x="T8" y="T9"/>
                  </a:cxn>
                </a:cxnLst>
                <a:rect l="0" t="0" r="r" b="b"/>
                <a:pathLst>
                  <a:path w="775" h="909">
                    <a:moveTo>
                      <a:pt x="775" y="0"/>
                    </a:moveTo>
                    <a:lnTo>
                      <a:pt x="627" y="0"/>
                    </a:lnTo>
                    <a:lnTo>
                      <a:pt x="0" y="686"/>
                    </a:lnTo>
                    <a:lnTo>
                      <a:pt x="234" y="909"/>
                    </a:lnTo>
                    <a:lnTo>
                      <a:pt x="77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2" name="Freeform 20"/>
              <p:cNvSpPr>
                <a:spLocks/>
              </p:cNvSpPr>
              <p:nvPr/>
            </p:nvSpPr>
            <p:spPr bwMode="auto">
              <a:xfrm>
                <a:off x="5848" y="1860"/>
                <a:ext cx="779" cy="456"/>
              </a:xfrm>
              <a:custGeom>
                <a:avLst/>
                <a:gdLst>
                  <a:gd name="T0" fmla="*/ 662 w 779"/>
                  <a:gd name="T1" fmla="*/ 456 h 456"/>
                  <a:gd name="T2" fmla="*/ 0 w 779"/>
                  <a:gd name="T3" fmla="*/ 456 h 456"/>
                  <a:gd name="T4" fmla="*/ 61 w 779"/>
                  <a:gd name="T5" fmla="*/ 290 h 456"/>
                  <a:gd name="T6" fmla="*/ 0 w 779"/>
                  <a:gd name="T7" fmla="*/ 0 h 456"/>
                  <a:gd name="T8" fmla="*/ 662 w 779"/>
                  <a:gd name="T9" fmla="*/ 0 h 456"/>
                  <a:gd name="T10" fmla="*/ 779 w 779"/>
                  <a:gd name="T11" fmla="*/ 208 h 456"/>
                  <a:gd name="T12" fmla="*/ 662 w 779"/>
                  <a:gd name="T13" fmla="*/ 456 h 456"/>
                </a:gdLst>
                <a:ahLst/>
                <a:cxnLst>
                  <a:cxn ang="0">
                    <a:pos x="T0" y="T1"/>
                  </a:cxn>
                  <a:cxn ang="0">
                    <a:pos x="T2" y="T3"/>
                  </a:cxn>
                  <a:cxn ang="0">
                    <a:pos x="T4" y="T5"/>
                  </a:cxn>
                  <a:cxn ang="0">
                    <a:pos x="T6" y="T7"/>
                  </a:cxn>
                  <a:cxn ang="0">
                    <a:pos x="T8" y="T9"/>
                  </a:cxn>
                  <a:cxn ang="0">
                    <a:pos x="T10" y="T11"/>
                  </a:cxn>
                  <a:cxn ang="0">
                    <a:pos x="T12" y="T13"/>
                  </a:cxn>
                </a:cxnLst>
                <a:rect l="0" t="0" r="r" b="b"/>
                <a:pathLst>
                  <a:path w="779" h="456">
                    <a:moveTo>
                      <a:pt x="662" y="456"/>
                    </a:moveTo>
                    <a:lnTo>
                      <a:pt x="0" y="456"/>
                    </a:lnTo>
                    <a:lnTo>
                      <a:pt x="61" y="290"/>
                    </a:lnTo>
                    <a:lnTo>
                      <a:pt x="0" y="0"/>
                    </a:lnTo>
                    <a:lnTo>
                      <a:pt x="662" y="0"/>
                    </a:lnTo>
                    <a:lnTo>
                      <a:pt x="779" y="208"/>
                    </a:lnTo>
                    <a:lnTo>
                      <a:pt x="662" y="45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3" name="Freeform 21"/>
              <p:cNvSpPr>
                <a:spLocks/>
              </p:cNvSpPr>
              <p:nvPr/>
            </p:nvSpPr>
            <p:spPr bwMode="auto">
              <a:xfrm>
                <a:off x="5848" y="1860"/>
                <a:ext cx="163" cy="456"/>
              </a:xfrm>
              <a:custGeom>
                <a:avLst/>
                <a:gdLst>
                  <a:gd name="T0" fmla="*/ 0 w 163"/>
                  <a:gd name="T1" fmla="*/ 0 h 456"/>
                  <a:gd name="T2" fmla="*/ 163 w 163"/>
                  <a:gd name="T3" fmla="*/ 208 h 456"/>
                  <a:gd name="T4" fmla="*/ 0 w 163"/>
                  <a:gd name="T5" fmla="*/ 456 h 456"/>
                  <a:gd name="T6" fmla="*/ 0 w 163"/>
                  <a:gd name="T7" fmla="*/ 0 h 456"/>
                </a:gdLst>
                <a:ahLst/>
                <a:cxnLst>
                  <a:cxn ang="0">
                    <a:pos x="T0" y="T1"/>
                  </a:cxn>
                  <a:cxn ang="0">
                    <a:pos x="T2" y="T3"/>
                  </a:cxn>
                  <a:cxn ang="0">
                    <a:pos x="T4" y="T5"/>
                  </a:cxn>
                  <a:cxn ang="0">
                    <a:pos x="T6" y="T7"/>
                  </a:cxn>
                </a:cxnLst>
                <a:rect l="0" t="0" r="r" b="b"/>
                <a:pathLst>
                  <a:path w="163" h="456">
                    <a:moveTo>
                      <a:pt x="0" y="0"/>
                    </a:moveTo>
                    <a:lnTo>
                      <a:pt x="163" y="208"/>
                    </a:lnTo>
                    <a:lnTo>
                      <a:pt x="0" y="456"/>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4" name="Freeform 23"/>
              <p:cNvSpPr>
                <a:spLocks/>
              </p:cNvSpPr>
              <p:nvPr/>
            </p:nvSpPr>
            <p:spPr bwMode="auto">
              <a:xfrm>
                <a:off x="5678" y="1917"/>
                <a:ext cx="208" cy="200"/>
              </a:xfrm>
              <a:custGeom>
                <a:avLst/>
                <a:gdLst>
                  <a:gd name="T0" fmla="*/ 55 w 55"/>
                  <a:gd name="T1" fmla="*/ 38 h 53"/>
                  <a:gd name="T2" fmla="*/ 41 w 55"/>
                  <a:gd name="T3" fmla="*/ 53 h 53"/>
                  <a:gd name="T4" fmla="*/ 15 w 55"/>
                  <a:gd name="T5" fmla="*/ 53 h 53"/>
                  <a:gd name="T6" fmla="*/ 0 w 55"/>
                  <a:gd name="T7" fmla="*/ 38 h 53"/>
                  <a:gd name="T8" fmla="*/ 0 w 55"/>
                  <a:gd name="T9" fmla="*/ 15 h 53"/>
                  <a:gd name="T10" fmla="*/ 15 w 55"/>
                  <a:gd name="T11" fmla="*/ 0 h 53"/>
                  <a:gd name="T12" fmla="*/ 41 w 55"/>
                  <a:gd name="T13" fmla="*/ 0 h 53"/>
                  <a:gd name="T14" fmla="*/ 55 w 55"/>
                  <a:gd name="T15" fmla="*/ 15 h 53"/>
                  <a:gd name="T16" fmla="*/ 55 w 55"/>
                  <a:gd name="T17"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3">
                    <a:moveTo>
                      <a:pt x="55" y="38"/>
                    </a:moveTo>
                    <a:cubicBezTo>
                      <a:pt x="55" y="46"/>
                      <a:pt x="49" y="53"/>
                      <a:pt x="41" y="53"/>
                    </a:cubicBezTo>
                    <a:cubicBezTo>
                      <a:pt x="15" y="53"/>
                      <a:pt x="15" y="53"/>
                      <a:pt x="15" y="53"/>
                    </a:cubicBezTo>
                    <a:cubicBezTo>
                      <a:pt x="7" y="53"/>
                      <a:pt x="0" y="46"/>
                      <a:pt x="0" y="38"/>
                    </a:cubicBezTo>
                    <a:cubicBezTo>
                      <a:pt x="0" y="15"/>
                      <a:pt x="0" y="15"/>
                      <a:pt x="0" y="15"/>
                    </a:cubicBezTo>
                    <a:cubicBezTo>
                      <a:pt x="0" y="7"/>
                      <a:pt x="7" y="0"/>
                      <a:pt x="15" y="0"/>
                    </a:cubicBezTo>
                    <a:cubicBezTo>
                      <a:pt x="41" y="0"/>
                      <a:pt x="41" y="0"/>
                      <a:pt x="41" y="0"/>
                    </a:cubicBezTo>
                    <a:cubicBezTo>
                      <a:pt x="49" y="0"/>
                      <a:pt x="55" y="7"/>
                      <a:pt x="55" y="15"/>
                    </a:cubicBezTo>
                    <a:lnTo>
                      <a:pt x="55" y="3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5" name="Rectangle 26"/>
              <p:cNvSpPr>
                <a:spLocks noChangeArrowheads="1"/>
              </p:cNvSpPr>
              <p:nvPr/>
            </p:nvSpPr>
            <p:spPr bwMode="auto">
              <a:xfrm>
                <a:off x="5663" y="2113"/>
                <a:ext cx="129" cy="2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6" name="Rectangle 27"/>
              <p:cNvSpPr>
                <a:spLocks noChangeArrowheads="1"/>
              </p:cNvSpPr>
              <p:nvPr/>
            </p:nvSpPr>
            <p:spPr bwMode="auto">
              <a:xfrm>
                <a:off x="5625" y="2113"/>
                <a:ext cx="38" cy="22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7" name="Freeform 28"/>
              <p:cNvSpPr>
                <a:spLocks/>
              </p:cNvSpPr>
              <p:nvPr/>
            </p:nvSpPr>
            <p:spPr bwMode="auto">
              <a:xfrm>
                <a:off x="5588" y="2339"/>
                <a:ext cx="226" cy="513"/>
              </a:xfrm>
              <a:custGeom>
                <a:avLst/>
                <a:gdLst>
                  <a:gd name="T0" fmla="*/ 37 w 226"/>
                  <a:gd name="T1" fmla="*/ 513 h 513"/>
                  <a:gd name="T2" fmla="*/ 226 w 226"/>
                  <a:gd name="T3" fmla="*/ 399 h 513"/>
                  <a:gd name="T4" fmla="*/ 226 w 226"/>
                  <a:gd name="T5" fmla="*/ 0 h 513"/>
                  <a:gd name="T6" fmla="*/ 0 w 226"/>
                  <a:gd name="T7" fmla="*/ 0 h 513"/>
                  <a:gd name="T8" fmla="*/ 37 w 226"/>
                  <a:gd name="T9" fmla="*/ 513 h 513"/>
                </a:gdLst>
                <a:ahLst/>
                <a:cxnLst>
                  <a:cxn ang="0">
                    <a:pos x="T0" y="T1"/>
                  </a:cxn>
                  <a:cxn ang="0">
                    <a:pos x="T2" y="T3"/>
                  </a:cxn>
                  <a:cxn ang="0">
                    <a:pos x="T4" y="T5"/>
                  </a:cxn>
                  <a:cxn ang="0">
                    <a:pos x="T6" y="T7"/>
                  </a:cxn>
                  <a:cxn ang="0">
                    <a:pos x="T8" y="T9"/>
                  </a:cxn>
                </a:cxnLst>
                <a:rect l="0" t="0" r="r" b="b"/>
                <a:pathLst>
                  <a:path w="226" h="513">
                    <a:moveTo>
                      <a:pt x="37" y="513"/>
                    </a:moveTo>
                    <a:lnTo>
                      <a:pt x="226" y="399"/>
                    </a:lnTo>
                    <a:lnTo>
                      <a:pt x="226" y="0"/>
                    </a:lnTo>
                    <a:lnTo>
                      <a:pt x="0" y="0"/>
                    </a:lnTo>
                    <a:lnTo>
                      <a:pt x="37" y="51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8" name="Rectangle 29"/>
              <p:cNvSpPr>
                <a:spLocks noChangeArrowheads="1"/>
              </p:cNvSpPr>
              <p:nvPr/>
            </p:nvSpPr>
            <p:spPr bwMode="auto">
              <a:xfrm>
                <a:off x="5588" y="2339"/>
                <a:ext cx="37" cy="5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9" name="Rectangle 30"/>
              <p:cNvSpPr>
                <a:spLocks noChangeArrowheads="1"/>
              </p:cNvSpPr>
              <p:nvPr/>
            </p:nvSpPr>
            <p:spPr bwMode="auto">
              <a:xfrm>
                <a:off x="5947" y="2316"/>
                <a:ext cx="400" cy="2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0" name="Rectangle 31"/>
              <p:cNvSpPr>
                <a:spLocks noChangeArrowheads="1"/>
              </p:cNvSpPr>
              <p:nvPr/>
            </p:nvSpPr>
            <p:spPr bwMode="auto">
              <a:xfrm>
                <a:off x="5947" y="2316"/>
                <a:ext cx="64" cy="29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1" name="Freeform 32"/>
              <p:cNvSpPr>
                <a:spLocks/>
              </p:cNvSpPr>
              <p:nvPr/>
            </p:nvSpPr>
            <p:spPr bwMode="auto">
              <a:xfrm>
                <a:off x="5947" y="2316"/>
                <a:ext cx="400" cy="68"/>
              </a:xfrm>
              <a:custGeom>
                <a:avLst/>
                <a:gdLst>
                  <a:gd name="T0" fmla="*/ 400 w 400"/>
                  <a:gd name="T1" fmla="*/ 0 h 68"/>
                  <a:gd name="T2" fmla="*/ 0 w 400"/>
                  <a:gd name="T3" fmla="*/ 68 h 68"/>
                  <a:gd name="T4" fmla="*/ 0 w 400"/>
                  <a:gd name="T5" fmla="*/ 0 h 68"/>
                  <a:gd name="T6" fmla="*/ 400 w 400"/>
                  <a:gd name="T7" fmla="*/ 0 h 68"/>
                  <a:gd name="T8" fmla="*/ 400 w 400"/>
                  <a:gd name="T9" fmla="*/ 0 h 68"/>
                </a:gdLst>
                <a:ahLst/>
                <a:cxnLst>
                  <a:cxn ang="0">
                    <a:pos x="T0" y="T1"/>
                  </a:cxn>
                  <a:cxn ang="0">
                    <a:pos x="T2" y="T3"/>
                  </a:cxn>
                  <a:cxn ang="0">
                    <a:pos x="T4" y="T5"/>
                  </a:cxn>
                  <a:cxn ang="0">
                    <a:pos x="T6" y="T7"/>
                  </a:cxn>
                  <a:cxn ang="0">
                    <a:pos x="T8" y="T9"/>
                  </a:cxn>
                </a:cxnLst>
                <a:rect l="0" t="0" r="r" b="b"/>
                <a:pathLst>
                  <a:path w="400" h="68">
                    <a:moveTo>
                      <a:pt x="400" y="0"/>
                    </a:moveTo>
                    <a:lnTo>
                      <a:pt x="0" y="68"/>
                    </a:lnTo>
                    <a:lnTo>
                      <a:pt x="0" y="0"/>
                    </a:lnTo>
                    <a:lnTo>
                      <a:pt x="400" y="0"/>
                    </a:lnTo>
                    <a:lnTo>
                      <a:pt x="40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2" name="Rectangle 33"/>
              <p:cNvSpPr>
                <a:spLocks noChangeArrowheads="1"/>
              </p:cNvSpPr>
              <p:nvPr/>
            </p:nvSpPr>
            <p:spPr bwMode="auto">
              <a:xfrm>
                <a:off x="5901" y="2475"/>
                <a:ext cx="484" cy="1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3" name="Freeform 34"/>
              <p:cNvSpPr>
                <a:spLocks/>
              </p:cNvSpPr>
              <p:nvPr/>
            </p:nvSpPr>
            <p:spPr bwMode="auto">
              <a:xfrm>
                <a:off x="6090" y="2629"/>
                <a:ext cx="250" cy="162"/>
              </a:xfrm>
              <a:custGeom>
                <a:avLst/>
                <a:gdLst>
                  <a:gd name="T0" fmla="*/ 204 w 250"/>
                  <a:gd name="T1" fmla="*/ 162 h 162"/>
                  <a:gd name="T2" fmla="*/ 46 w 250"/>
                  <a:gd name="T3" fmla="*/ 162 h 162"/>
                  <a:gd name="T4" fmla="*/ 0 w 250"/>
                  <a:gd name="T5" fmla="*/ 0 h 162"/>
                  <a:gd name="T6" fmla="*/ 250 w 250"/>
                  <a:gd name="T7" fmla="*/ 0 h 162"/>
                  <a:gd name="T8" fmla="*/ 204 w 250"/>
                  <a:gd name="T9" fmla="*/ 162 h 162"/>
                </a:gdLst>
                <a:ahLst/>
                <a:cxnLst>
                  <a:cxn ang="0">
                    <a:pos x="T0" y="T1"/>
                  </a:cxn>
                  <a:cxn ang="0">
                    <a:pos x="T2" y="T3"/>
                  </a:cxn>
                  <a:cxn ang="0">
                    <a:pos x="T4" y="T5"/>
                  </a:cxn>
                  <a:cxn ang="0">
                    <a:pos x="T6" y="T7"/>
                  </a:cxn>
                  <a:cxn ang="0">
                    <a:pos x="T8" y="T9"/>
                  </a:cxn>
                </a:cxnLst>
                <a:rect l="0" t="0" r="r" b="b"/>
                <a:pathLst>
                  <a:path w="250" h="162">
                    <a:moveTo>
                      <a:pt x="204" y="162"/>
                    </a:moveTo>
                    <a:lnTo>
                      <a:pt x="46" y="162"/>
                    </a:lnTo>
                    <a:lnTo>
                      <a:pt x="0" y="0"/>
                    </a:lnTo>
                    <a:lnTo>
                      <a:pt x="250" y="0"/>
                    </a:lnTo>
                    <a:lnTo>
                      <a:pt x="204" y="1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4" name="Freeform 35"/>
              <p:cNvSpPr>
                <a:spLocks/>
              </p:cNvSpPr>
              <p:nvPr/>
            </p:nvSpPr>
            <p:spPr bwMode="auto">
              <a:xfrm>
                <a:off x="5837" y="2663"/>
                <a:ext cx="253" cy="385"/>
              </a:xfrm>
              <a:custGeom>
                <a:avLst/>
                <a:gdLst>
                  <a:gd name="T0" fmla="*/ 163 w 253"/>
                  <a:gd name="T1" fmla="*/ 385 h 385"/>
                  <a:gd name="T2" fmla="*/ 0 w 253"/>
                  <a:gd name="T3" fmla="*/ 385 h 385"/>
                  <a:gd name="T4" fmla="*/ 91 w 253"/>
                  <a:gd name="T5" fmla="*/ 0 h 385"/>
                  <a:gd name="T6" fmla="*/ 253 w 253"/>
                  <a:gd name="T7" fmla="*/ 0 h 385"/>
                  <a:gd name="T8" fmla="*/ 163 w 253"/>
                  <a:gd name="T9" fmla="*/ 385 h 385"/>
                </a:gdLst>
                <a:ahLst/>
                <a:cxnLst>
                  <a:cxn ang="0">
                    <a:pos x="T0" y="T1"/>
                  </a:cxn>
                  <a:cxn ang="0">
                    <a:pos x="T2" y="T3"/>
                  </a:cxn>
                  <a:cxn ang="0">
                    <a:pos x="T4" y="T5"/>
                  </a:cxn>
                  <a:cxn ang="0">
                    <a:pos x="T6" y="T7"/>
                  </a:cxn>
                  <a:cxn ang="0">
                    <a:pos x="T8" y="T9"/>
                  </a:cxn>
                </a:cxnLst>
                <a:rect l="0" t="0" r="r" b="b"/>
                <a:pathLst>
                  <a:path w="253" h="385">
                    <a:moveTo>
                      <a:pt x="163" y="385"/>
                    </a:moveTo>
                    <a:lnTo>
                      <a:pt x="0" y="385"/>
                    </a:lnTo>
                    <a:lnTo>
                      <a:pt x="91" y="0"/>
                    </a:lnTo>
                    <a:lnTo>
                      <a:pt x="253" y="0"/>
                    </a:lnTo>
                    <a:lnTo>
                      <a:pt x="163" y="38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5" name="Freeform 36"/>
              <p:cNvSpPr>
                <a:spLocks/>
              </p:cNvSpPr>
              <p:nvPr/>
            </p:nvSpPr>
            <p:spPr bwMode="auto">
              <a:xfrm>
                <a:off x="5837" y="2663"/>
                <a:ext cx="151" cy="385"/>
              </a:xfrm>
              <a:custGeom>
                <a:avLst/>
                <a:gdLst>
                  <a:gd name="T0" fmla="*/ 64 w 151"/>
                  <a:gd name="T1" fmla="*/ 385 h 385"/>
                  <a:gd name="T2" fmla="*/ 0 w 151"/>
                  <a:gd name="T3" fmla="*/ 385 h 385"/>
                  <a:gd name="T4" fmla="*/ 91 w 151"/>
                  <a:gd name="T5" fmla="*/ 0 h 385"/>
                  <a:gd name="T6" fmla="*/ 151 w 151"/>
                  <a:gd name="T7" fmla="*/ 0 h 385"/>
                  <a:gd name="T8" fmla="*/ 64 w 151"/>
                  <a:gd name="T9" fmla="*/ 385 h 385"/>
                </a:gdLst>
                <a:ahLst/>
                <a:cxnLst>
                  <a:cxn ang="0">
                    <a:pos x="T0" y="T1"/>
                  </a:cxn>
                  <a:cxn ang="0">
                    <a:pos x="T2" y="T3"/>
                  </a:cxn>
                  <a:cxn ang="0">
                    <a:pos x="T4" y="T5"/>
                  </a:cxn>
                  <a:cxn ang="0">
                    <a:pos x="T6" y="T7"/>
                  </a:cxn>
                  <a:cxn ang="0">
                    <a:pos x="T8" y="T9"/>
                  </a:cxn>
                </a:cxnLst>
                <a:rect l="0" t="0" r="r" b="b"/>
                <a:pathLst>
                  <a:path w="151" h="385">
                    <a:moveTo>
                      <a:pt x="64" y="385"/>
                    </a:moveTo>
                    <a:lnTo>
                      <a:pt x="0" y="385"/>
                    </a:lnTo>
                    <a:lnTo>
                      <a:pt x="91" y="0"/>
                    </a:lnTo>
                    <a:lnTo>
                      <a:pt x="151" y="0"/>
                    </a:lnTo>
                    <a:lnTo>
                      <a:pt x="64" y="38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6" name="Freeform 37"/>
              <p:cNvSpPr>
                <a:spLocks/>
              </p:cNvSpPr>
              <p:nvPr/>
            </p:nvSpPr>
            <p:spPr bwMode="auto">
              <a:xfrm>
                <a:off x="5705" y="3048"/>
                <a:ext cx="366" cy="546"/>
              </a:xfrm>
              <a:custGeom>
                <a:avLst/>
                <a:gdLst>
                  <a:gd name="T0" fmla="*/ 234 w 366"/>
                  <a:gd name="T1" fmla="*/ 546 h 546"/>
                  <a:gd name="T2" fmla="*/ 0 w 366"/>
                  <a:gd name="T3" fmla="*/ 546 h 546"/>
                  <a:gd name="T4" fmla="*/ 132 w 366"/>
                  <a:gd name="T5" fmla="*/ 0 h 546"/>
                  <a:gd name="T6" fmla="*/ 366 w 366"/>
                  <a:gd name="T7" fmla="*/ 0 h 546"/>
                  <a:gd name="T8" fmla="*/ 234 w 366"/>
                  <a:gd name="T9" fmla="*/ 546 h 546"/>
                </a:gdLst>
                <a:ahLst/>
                <a:cxnLst>
                  <a:cxn ang="0">
                    <a:pos x="T0" y="T1"/>
                  </a:cxn>
                  <a:cxn ang="0">
                    <a:pos x="T2" y="T3"/>
                  </a:cxn>
                  <a:cxn ang="0">
                    <a:pos x="T4" y="T5"/>
                  </a:cxn>
                  <a:cxn ang="0">
                    <a:pos x="T6" y="T7"/>
                  </a:cxn>
                  <a:cxn ang="0">
                    <a:pos x="T8" y="T9"/>
                  </a:cxn>
                </a:cxnLst>
                <a:rect l="0" t="0" r="r" b="b"/>
                <a:pathLst>
                  <a:path w="366" h="546">
                    <a:moveTo>
                      <a:pt x="234" y="546"/>
                    </a:moveTo>
                    <a:lnTo>
                      <a:pt x="0" y="546"/>
                    </a:lnTo>
                    <a:lnTo>
                      <a:pt x="132" y="0"/>
                    </a:lnTo>
                    <a:lnTo>
                      <a:pt x="366" y="0"/>
                    </a:lnTo>
                    <a:lnTo>
                      <a:pt x="234" y="54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7" name="Freeform 38"/>
              <p:cNvSpPr>
                <a:spLocks/>
              </p:cNvSpPr>
              <p:nvPr/>
            </p:nvSpPr>
            <p:spPr bwMode="auto">
              <a:xfrm>
                <a:off x="5663" y="3048"/>
                <a:ext cx="174" cy="546"/>
              </a:xfrm>
              <a:custGeom>
                <a:avLst/>
                <a:gdLst>
                  <a:gd name="T0" fmla="*/ 0 w 174"/>
                  <a:gd name="T1" fmla="*/ 546 h 546"/>
                  <a:gd name="T2" fmla="*/ 42 w 174"/>
                  <a:gd name="T3" fmla="*/ 546 h 546"/>
                  <a:gd name="T4" fmla="*/ 174 w 174"/>
                  <a:gd name="T5" fmla="*/ 0 h 546"/>
                  <a:gd name="T6" fmla="*/ 136 w 174"/>
                  <a:gd name="T7" fmla="*/ 0 h 546"/>
                  <a:gd name="T8" fmla="*/ 0 w 174"/>
                  <a:gd name="T9" fmla="*/ 546 h 546"/>
                </a:gdLst>
                <a:ahLst/>
                <a:cxnLst>
                  <a:cxn ang="0">
                    <a:pos x="T0" y="T1"/>
                  </a:cxn>
                  <a:cxn ang="0">
                    <a:pos x="T2" y="T3"/>
                  </a:cxn>
                  <a:cxn ang="0">
                    <a:pos x="T4" y="T5"/>
                  </a:cxn>
                  <a:cxn ang="0">
                    <a:pos x="T6" y="T7"/>
                  </a:cxn>
                  <a:cxn ang="0">
                    <a:pos x="T8" y="T9"/>
                  </a:cxn>
                </a:cxnLst>
                <a:rect l="0" t="0" r="r" b="b"/>
                <a:pathLst>
                  <a:path w="174" h="546">
                    <a:moveTo>
                      <a:pt x="0" y="546"/>
                    </a:moveTo>
                    <a:lnTo>
                      <a:pt x="42" y="546"/>
                    </a:lnTo>
                    <a:lnTo>
                      <a:pt x="174" y="0"/>
                    </a:lnTo>
                    <a:lnTo>
                      <a:pt x="136" y="0"/>
                    </a:lnTo>
                    <a:lnTo>
                      <a:pt x="0" y="54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8" name="Freeform 39"/>
              <p:cNvSpPr>
                <a:spLocks/>
              </p:cNvSpPr>
              <p:nvPr/>
            </p:nvSpPr>
            <p:spPr bwMode="auto">
              <a:xfrm>
                <a:off x="6291" y="3048"/>
                <a:ext cx="366" cy="546"/>
              </a:xfrm>
              <a:custGeom>
                <a:avLst/>
                <a:gdLst>
                  <a:gd name="T0" fmla="*/ 366 w 366"/>
                  <a:gd name="T1" fmla="*/ 546 h 546"/>
                  <a:gd name="T2" fmla="*/ 132 w 366"/>
                  <a:gd name="T3" fmla="*/ 546 h 546"/>
                  <a:gd name="T4" fmla="*/ 0 w 366"/>
                  <a:gd name="T5" fmla="*/ 0 h 546"/>
                  <a:gd name="T6" fmla="*/ 234 w 366"/>
                  <a:gd name="T7" fmla="*/ 0 h 546"/>
                  <a:gd name="T8" fmla="*/ 366 w 366"/>
                  <a:gd name="T9" fmla="*/ 546 h 546"/>
                </a:gdLst>
                <a:ahLst/>
                <a:cxnLst>
                  <a:cxn ang="0">
                    <a:pos x="T0" y="T1"/>
                  </a:cxn>
                  <a:cxn ang="0">
                    <a:pos x="T2" y="T3"/>
                  </a:cxn>
                  <a:cxn ang="0">
                    <a:pos x="T4" y="T5"/>
                  </a:cxn>
                  <a:cxn ang="0">
                    <a:pos x="T6" y="T7"/>
                  </a:cxn>
                  <a:cxn ang="0">
                    <a:pos x="T8" y="T9"/>
                  </a:cxn>
                </a:cxnLst>
                <a:rect l="0" t="0" r="r" b="b"/>
                <a:pathLst>
                  <a:path w="366" h="546">
                    <a:moveTo>
                      <a:pt x="366" y="546"/>
                    </a:moveTo>
                    <a:lnTo>
                      <a:pt x="132" y="546"/>
                    </a:lnTo>
                    <a:lnTo>
                      <a:pt x="0" y="0"/>
                    </a:lnTo>
                    <a:lnTo>
                      <a:pt x="234" y="0"/>
                    </a:lnTo>
                    <a:lnTo>
                      <a:pt x="366" y="54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9" name="Freeform 40"/>
              <p:cNvSpPr>
                <a:spLocks/>
              </p:cNvSpPr>
              <p:nvPr/>
            </p:nvSpPr>
            <p:spPr bwMode="auto">
              <a:xfrm>
                <a:off x="6415" y="2339"/>
                <a:ext cx="23" cy="403"/>
              </a:xfrm>
              <a:custGeom>
                <a:avLst/>
                <a:gdLst>
                  <a:gd name="T0" fmla="*/ 0 w 23"/>
                  <a:gd name="T1" fmla="*/ 366 h 403"/>
                  <a:gd name="T2" fmla="*/ 23 w 23"/>
                  <a:gd name="T3" fmla="*/ 403 h 403"/>
                  <a:gd name="T4" fmla="*/ 23 w 23"/>
                  <a:gd name="T5" fmla="*/ 0 h 403"/>
                  <a:gd name="T6" fmla="*/ 0 w 23"/>
                  <a:gd name="T7" fmla="*/ 0 h 403"/>
                  <a:gd name="T8" fmla="*/ 0 w 23"/>
                  <a:gd name="T9" fmla="*/ 366 h 403"/>
                </a:gdLst>
                <a:ahLst/>
                <a:cxnLst>
                  <a:cxn ang="0">
                    <a:pos x="T0" y="T1"/>
                  </a:cxn>
                  <a:cxn ang="0">
                    <a:pos x="T2" y="T3"/>
                  </a:cxn>
                  <a:cxn ang="0">
                    <a:pos x="T4" y="T5"/>
                  </a:cxn>
                  <a:cxn ang="0">
                    <a:pos x="T6" y="T7"/>
                  </a:cxn>
                  <a:cxn ang="0">
                    <a:pos x="T8" y="T9"/>
                  </a:cxn>
                </a:cxnLst>
                <a:rect l="0" t="0" r="r" b="b"/>
                <a:pathLst>
                  <a:path w="23" h="403">
                    <a:moveTo>
                      <a:pt x="0" y="366"/>
                    </a:moveTo>
                    <a:lnTo>
                      <a:pt x="23" y="403"/>
                    </a:lnTo>
                    <a:lnTo>
                      <a:pt x="23" y="0"/>
                    </a:lnTo>
                    <a:lnTo>
                      <a:pt x="0" y="0"/>
                    </a:lnTo>
                    <a:lnTo>
                      <a:pt x="0" y="36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60" name="Freeform 41"/>
              <p:cNvSpPr>
                <a:spLocks/>
              </p:cNvSpPr>
              <p:nvPr/>
            </p:nvSpPr>
            <p:spPr bwMode="auto">
              <a:xfrm>
                <a:off x="5848" y="2068"/>
                <a:ext cx="779" cy="248"/>
              </a:xfrm>
              <a:custGeom>
                <a:avLst/>
                <a:gdLst>
                  <a:gd name="T0" fmla="*/ 163 w 779"/>
                  <a:gd name="T1" fmla="*/ 0 h 248"/>
                  <a:gd name="T2" fmla="*/ 779 w 779"/>
                  <a:gd name="T3" fmla="*/ 0 h 248"/>
                  <a:gd name="T4" fmla="*/ 662 w 779"/>
                  <a:gd name="T5" fmla="*/ 248 h 248"/>
                  <a:gd name="T6" fmla="*/ 0 w 779"/>
                  <a:gd name="T7" fmla="*/ 248 h 248"/>
                  <a:gd name="T8" fmla="*/ 163 w 779"/>
                  <a:gd name="T9" fmla="*/ 0 h 248"/>
                </a:gdLst>
                <a:ahLst/>
                <a:cxnLst>
                  <a:cxn ang="0">
                    <a:pos x="T0" y="T1"/>
                  </a:cxn>
                  <a:cxn ang="0">
                    <a:pos x="T2" y="T3"/>
                  </a:cxn>
                  <a:cxn ang="0">
                    <a:pos x="T4" y="T5"/>
                  </a:cxn>
                  <a:cxn ang="0">
                    <a:pos x="T6" y="T7"/>
                  </a:cxn>
                  <a:cxn ang="0">
                    <a:pos x="T8" y="T9"/>
                  </a:cxn>
                </a:cxnLst>
                <a:rect l="0" t="0" r="r" b="b"/>
                <a:pathLst>
                  <a:path w="779" h="248">
                    <a:moveTo>
                      <a:pt x="163" y="0"/>
                    </a:moveTo>
                    <a:lnTo>
                      <a:pt x="779" y="0"/>
                    </a:lnTo>
                    <a:lnTo>
                      <a:pt x="662" y="248"/>
                    </a:lnTo>
                    <a:lnTo>
                      <a:pt x="0" y="248"/>
                    </a:lnTo>
                    <a:lnTo>
                      <a:pt x="16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61" name="Rectangle 43"/>
              <p:cNvSpPr>
                <a:spLocks noChangeArrowheads="1"/>
              </p:cNvSpPr>
              <p:nvPr/>
            </p:nvSpPr>
            <p:spPr bwMode="auto">
              <a:xfrm>
                <a:off x="5901" y="2475"/>
                <a:ext cx="110" cy="1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62" name="Freeform 44"/>
              <p:cNvSpPr>
                <a:spLocks/>
              </p:cNvSpPr>
              <p:nvPr/>
            </p:nvSpPr>
            <p:spPr bwMode="auto">
              <a:xfrm>
                <a:off x="6472" y="3496"/>
                <a:ext cx="166" cy="98"/>
              </a:xfrm>
              <a:custGeom>
                <a:avLst/>
                <a:gdLst>
                  <a:gd name="T0" fmla="*/ 0 w 166"/>
                  <a:gd name="T1" fmla="*/ 98 h 98"/>
                  <a:gd name="T2" fmla="*/ 0 w 166"/>
                  <a:gd name="T3" fmla="*/ 0 h 98"/>
                  <a:gd name="T4" fmla="*/ 166 w 166"/>
                  <a:gd name="T5" fmla="*/ 98 h 98"/>
                  <a:gd name="T6" fmla="*/ 0 w 166"/>
                  <a:gd name="T7" fmla="*/ 98 h 98"/>
                </a:gdLst>
                <a:ahLst/>
                <a:cxnLst>
                  <a:cxn ang="0">
                    <a:pos x="T0" y="T1"/>
                  </a:cxn>
                  <a:cxn ang="0">
                    <a:pos x="T2" y="T3"/>
                  </a:cxn>
                  <a:cxn ang="0">
                    <a:pos x="T4" y="T5"/>
                  </a:cxn>
                  <a:cxn ang="0">
                    <a:pos x="T6" y="T7"/>
                  </a:cxn>
                </a:cxnLst>
                <a:rect l="0" t="0" r="r" b="b"/>
                <a:pathLst>
                  <a:path w="166" h="98">
                    <a:moveTo>
                      <a:pt x="0" y="98"/>
                    </a:moveTo>
                    <a:lnTo>
                      <a:pt x="0" y="0"/>
                    </a:lnTo>
                    <a:lnTo>
                      <a:pt x="166" y="98"/>
                    </a:lnTo>
                    <a:lnTo>
                      <a:pt x="0"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63" name="Freeform 45"/>
              <p:cNvSpPr>
                <a:spLocks/>
              </p:cNvSpPr>
              <p:nvPr/>
            </p:nvSpPr>
            <p:spPr bwMode="auto">
              <a:xfrm>
                <a:off x="6472" y="3492"/>
                <a:ext cx="325" cy="102"/>
              </a:xfrm>
              <a:custGeom>
                <a:avLst/>
                <a:gdLst>
                  <a:gd name="T0" fmla="*/ 159 w 325"/>
                  <a:gd name="T1" fmla="*/ 0 h 102"/>
                  <a:gd name="T2" fmla="*/ 325 w 325"/>
                  <a:gd name="T3" fmla="*/ 102 h 102"/>
                  <a:gd name="T4" fmla="*/ 166 w 325"/>
                  <a:gd name="T5" fmla="*/ 102 h 102"/>
                  <a:gd name="T6" fmla="*/ 0 w 325"/>
                  <a:gd name="T7" fmla="*/ 4 h 102"/>
                  <a:gd name="T8" fmla="*/ 159 w 325"/>
                  <a:gd name="T9" fmla="*/ 0 h 102"/>
                </a:gdLst>
                <a:ahLst/>
                <a:cxnLst>
                  <a:cxn ang="0">
                    <a:pos x="T0" y="T1"/>
                  </a:cxn>
                  <a:cxn ang="0">
                    <a:pos x="T2" y="T3"/>
                  </a:cxn>
                  <a:cxn ang="0">
                    <a:pos x="T4" y="T5"/>
                  </a:cxn>
                  <a:cxn ang="0">
                    <a:pos x="T6" y="T7"/>
                  </a:cxn>
                  <a:cxn ang="0">
                    <a:pos x="T8" y="T9"/>
                  </a:cxn>
                </a:cxnLst>
                <a:rect l="0" t="0" r="r" b="b"/>
                <a:pathLst>
                  <a:path w="325" h="102">
                    <a:moveTo>
                      <a:pt x="159" y="0"/>
                    </a:moveTo>
                    <a:lnTo>
                      <a:pt x="325" y="102"/>
                    </a:lnTo>
                    <a:lnTo>
                      <a:pt x="166" y="102"/>
                    </a:lnTo>
                    <a:lnTo>
                      <a:pt x="0" y="4"/>
                    </a:lnTo>
                    <a:lnTo>
                      <a:pt x="15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64" name="Freeform 46"/>
              <p:cNvSpPr>
                <a:spLocks/>
              </p:cNvSpPr>
              <p:nvPr/>
            </p:nvSpPr>
            <p:spPr bwMode="auto">
              <a:xfrm>
                <a:off x="5777" y="3492"/>
                <a:ext cx="325" cy="102"/>
              </a:xfrm>
              <a:custGeom>
                <a:avLst/>
                <a:gdLst>
                  <a:gd name="T0" fmla="*/ 158 w 325"/>
                  <a:gd name="T1" fmla="*/ 0 h 102"/>
                  <a:gd name="T2" fmla="*/ 325 w 325"/>
                  <a:gd name="T3" fmla="*/ 102 h 102"/>
                  <a:gd name="T4" fmla="*/ 162 w 325"/>
                  <a:gd name="T5" fmla="*/ 102 h 102"/>
                  <a:gd name="T6" fmla="*/ 0 w 325"/>
                  <a:gd name="T7" fmla="*/ 4 h 102"/>
                  <a:gd name="T8" fmla="*/ 158 w 325"/>
                  <a:gd name="T9" fmla="*/ 0 h 102"/>
                </a:gdLst>
                <a:ahLst/>
                <a:cxnLst>
                  <a:cxn ang="0">
                    <a:pos x="T0" y="T1"/>
                  </a:cxn>
                  <a:cxn ang="0">
                    <a:pos x="T2" y="T3"/>
                  </a:cxn>
                  <a:cxn ang="0">
                    <a:pos x="T4" y="T5"/>
                  </a:cxn>
                  <a:cxn ang="0">
                    <a:pos x="T6" y="T7"/>
                  </a:cxn>
                  <a:cxn ang="0">
                    <a:pos x="T8" y="T9"/>
                  </a:cxn>
                </a:cxnLst>
                <a:rect l="0" t="0" r="r" b="b"/>
                <a:pathLst>
                  <a:path w="325" h="102">
                    <a:moveTo>
                      <a:pt x="158" y="0"/>
                    </a:moveTo>
                    <a:lnTo>
                      <a:pt x="325" y="102"/>
                    </a:lnTo>
                    <a:lnTo>
                      <a:pt x="162" y="102"/>
                    </a:lnTo>
                    <a:lnTo>
                      <a:pt x="0" y="4"/>
                    </a:lnTo>
                    <a:lnTo>
                      <a:pt x="15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65" name="Freeform 47"/>
              <p:cNvSpPr>
                <a:spLocks/>
              </p:cNvSpPr>
              <p:nvPr/>
            </p:nvSpPr>
            <p:spPr bwMode="auto">
              <a:xfrm>
                <a:off x="5777" y="3496"/>
                <a:ext cx="166" cy="98"/>
              </a:xfrm>
              <a:custGeom>
                <a:avLst/>
                <a:gdLst>
                  <a:gd name="T0" fmla="*/ 0 w 166"/>
                  <a:gd name="T1" fmla="*/ 98 h 98"/>
                  <a:gd name="T2" fmla="*/ 0 w 166"/>
                  <a:gd name="T3" fmla="*/ 0 h 98"/>
                  <a:gd name="T4" fmla="*/ 166 w 166"/>
                  <a:gd name="T5" fmla="*/ 98 h 98"/>
                  <a:gd name="T6" fmla="*/ 0 w 166"/>
                  <a:gd name="T7" fmla="*/ 98 h 98"/>
                </a:gdLst>
                <a:ahLst/>
                <a:cxnLst>
                  <a:cxn ang="0">
                    <a:pos x="T0" y="T1"/>
                  </a:cxn>
                  <a:cxn ang="0">
                    <a:pos x="T2" y="T3"/>
                  </a:cxn>
                  <a:cxn ang="0">
                    <a:pos x="T4" y="T5"/>
                  </a:cxn>
                  <a:cxn ang="0">
                    <a:pos x="T6" y="T7"/>
                  </a:cxn>
                </a:cxnLst>
                <a:rect l="0" t="0" r="r" b="b"/>
                <a:pathLst>
                  <a:path w="166" h="98">
                    <a:moveTo>
                      <a:pt x="0" y="98"/>
                    </a:moveTo>
                    <a:lnTo>
                      <a:pt x="0" y="0"/>
                    </a:lnTo>
                    <a:lnTo>
                      <a:pt x="166" y="98"/>
                    </a:lnTo>
                    <a:lnTo>
                      <a:pt x="0"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grpSp>
        <p:sp>
          <p:nvSpPr>
            <p:cNvPr id="327" name="Rectangle 326"/>
            <p:cNvSpPr/>
            <p:nvPr/>
          </p:nvSpPr>
          <p:spPr bwMode="auto">
            <a:xfrm>
              <a:off x="8797679" y="1219633"/>
              <a:ext cx="2382291" cy="3810000"/>
            </a:xfrm>
            <a:prstGeom prst="rect">
              <a:avLst/>
            </a:prstGeom>
            <a:solidFill>
              <a:schemeClr val="bg1">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54" tIns="89654" rIns="33624" bIns="33624" rtlCol="0" anchor="b" anchorCtr="0"/>
            <a:lstStyle/>
            <a:p>
              <a:pPr algn="ctr" defTabSz="914224"/>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p:cNvGrpSpPr/>
          <p:nvPr/>
        </p:nvGrpSpPr>
        <p:grpSpPr>
          <a:xfrm>
            <a:off x="7067252" y="739383"/>
            <a:ext cx="3894343" cy="4192057"/>
            <a:chOff x="7208045" y="754062"/>
            <a:chExt cx="3971926" cy="4275571"/>
          </a:xfrm>
        </p:grpSpPr>
        <p:grpSp>
          <p:nvGrpSpPr>
            <p:cNvPr id="286" name="Group 4"/>
            <p:cNvGrpSpPr>
              <a:grpSpLocks noChangeAspect="1"/>
            </p:cNvGrpSpPr>
            <p:nvPr/>
          </p:nvGrpSpPr>
          <p:grpSpPr bwMode="auto">
            <a:xfrm>
              <a:off x="8872309" y="1283133"/>
              <a:ext cx="2286000" cy="3740150"/>
              <a:chOff x="5357" y="1238"/>
              <a:chExt cx="1440" cy="2356"/>
            </a:xfrm>
          </p:grpSpPr>
          <p:sp>
            <p:nvSpPr>
              <p:cNvPr id="287" name="AutoShape 3"/>
              <p:cNvSpPr>
                <a:spLocks noChangeAspect="1" noChangeArrowheads="1" noTextEdit="1"/>
              </p:cNvSpPr>
              <p:nvPr/>
            </p:nvSpPr>
            <p:spPr bwMode="auto">
              <a:xfrm>
                <a:off x="5357" y="1242"/>
                <a:ext cx="1440" cy="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88" name="Freeform 5"/>
              <p:cNvSpPr>
                <a:spLocks/>
              </p:cNvSpPr>
              <p:nvPr/>
            </p:nvSpPr>
            <p:spPr bwMode="auto">
              <a:xfrm>
                <a:off x="6385" y="2697"/>
                <a:ext cx="231" cy="230"/>
              </a:xfrm>
              <a:custGeom>
                <a:avLst/>
                <a:gdLst>
                  <a:gd name="T0" fmla="*/ 61 w 61"/>
                  <a:gd name="T1" fmla="*/ 46 h 61"/>
                  <a:gd name="T2" fmla="*/ 46 w 61"/>
                  <a:gd name="T3" fmla="*/ 61 h 61"/>
                  <a:gd name="T4" fmla="*/ 16 w 61"/>
                  <a:gd name="T5" fmla="*/ 61 h 61"/>
                  <a:gd name="T6" fmla="*/ 0 w 61"/>
                  <a:gd name="T7" fmla="*/ 46 h 61"/>
                  <a:gd name="T8" fmla="*/ 0 w 61"/>
                  <a:gd name="T9" fmla="*/ 16 h 61"/>
                  <a:gd name="T10" fmla="*/ 16 w 61"/>
                  <a:gd name="T11" fmla="*/ 0 h 61"/>
                  <a:gd name="T12" fmla="*/ 46 w 61"/>
                  <a:gd name="T13" fmla="*/ 0 h 61"/>
                  <a:gd name="T14" fmla="*/ 61 w 61"/>
                  <a:gd name="T15" fmla="*/ 16 h 61"/>
                  <a:gd name="T16" fmla="*/ 61 w 61"/>
                  <a:gd name="T17"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61" y="46"/>
                    </a:moveTo>
                    <a:cubicBezTo>
                      <a:pt x="61" y="54"/>
                      <a:pt x="54" y="61"/>
                      <a:pt x="46" y="61"/>
                    </a:cubicBezTo>
                    <a:cubicBezTo>
                      <a:pt x="16" y="61"/>
                      <a:pt x="16" y="61"/>
                      <a:pt x="16" y="61"/>
                    </a:cubicBezTo>
                    <a:cubicBezTo>
                      <a:pt x="7" y="61"/>
                      <a:pt x="0" y="54"/>
                      <a:pt x="0" y="46"/>
                    </a:cubicBezTo>
                    <a:cubicBezTo>
                      <a:pt x="0" y="16"/>
                      <a:pt x="0" y="16"/>
                      <a:pt x="0" y="16"/>
                    </a:cubicBezTo>
                    <a:cubicBezTo>
                      <a:pt x="0" y="7"/>
                      <a:pt x="7" y="0"/>
                      <a:pt x="16" y="0"/>
                    </a:cubicBezTo>
                    <a:cubicBezTo>
                      <a:pt x="46" y="0"/>
                      <a:pt x="46" y="0"/>
                      <a:pt x="46" y="0"/>
                    </a:cubicBezTo>
                    <a:cubicBezTo>
                      <a:pt x="54" y="0"/>
                      <a:pt x="61" y="7"/>
                      <a:pt x="61" y="16"/>
                    </a:cubicBezTo>
                    <a:lnTo>
                      <a:pt x="61" y="4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89" name="Rectangle 6"/>
              <p:cNvSpPr>
                <a:spLocks noChangeArrowheads="1"/>
              </p:cNvSpPr>
              <p:nvPr/>
            </p:nvSpPr>
            <p:spPr bwMode="auto">
              <a:xfrm>
                <a:off x="6434" y="2245"/>
                <a:ext cx="68" cy="1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0" name="Freeform 7"/>
              <p:cNvSpPr>
                <a:spLocks/>
              </p:cNvSpPr>
              <p:nvPr/>
            </p:nvSpPr>
            <p:spPr bwMode="auto">
              <a:xfrm>
                <a:off x="6238" y="3048"/>
                <a:ext cx="208" cy="546"/>
              </a:xfrm>
              <a:custGeom>
                <a:avLst/>
                <a:gdLst>
                  <a:gd name="T0" fmla="*/ 136 w 208"/>
                  <a:gd name="T1" fmla="*/ 546 h 546"/>
                  <a:gd name="T2" fmla="*/ 208 w 208"/>
                  <a:gd name="T3" fmla="*/ 546 h 546"/>
                  <a:gd name="T4" fmla="*/ 72 w 208"/>
                  <a:gd name="T5" fmla="*/ 0 h 546"/>
                  <a:gd name="T6" fmla="*/ 0 w 208"/>
                  <a:gd name="T7" fmla="*/ 0 h 546"/>
                  <a:gd name="T8" fmla="*/ 136 w 208"/>
                  <a:gd name="T9" fmla="*/ 546 h 546"/>
                </a:gdLst>
                <a:ahLst/>
                <a:cxnLst>
                  <a:cxn ang="0">
                    <a:pos x="T0" y="T1"/>
                  </a:cxn>
                  <a:cxn ang="0">
                    <a:pos x="T2" y="T3"/>
                  </a:cxn>
                  <a:cxn ang="0">
                    <a:pos x="T4" y="T5"/>
                  </a:cxn>
                  <a:cxn ang="0">
                    <a:pos x="T6" y="T7"/>
                  </a:cxn>
                  <a:cxn ang="0">
                    <a:pos x="T8" y="T9"/>
                  </a:cxn>
                </a:cxnLst>
                <a:rect l="0" t="0" r="r" b="b"/>
                <a:pathLst>
                  <a:path w="208" h="546">
                    <a:moveTo>
                      <a:pt x="136" y="546"/>
                    </a:moveTo>
                    <a:lnTo>
                      <a:pt x="208" y="546"/>
                    </a:lnTo>
                    <a:lnTo>
                      <a:pt x="72" y="0"/>
                    </a:lnTo>
                    <a:lnTo>
                      <a:pt x="0" y="0"/>
                    </a:lnTo>
                    <a:lnTo>
                      <a:pt x="136" y="54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1" name="Rectangle 8"/>
              <p:cNvSpPr>
                <a:spLocks noChangeArrowheads="1"/>
              </p:cNvSpPr>
              <p:nvPr/>
            </p:nvSpPr>
            <p:spPr bwMode="auto">
              <a:xfrm>
                <a:off x="6034" y="2663"/>
                <a:ext cx="102" cy="1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2" name="Freeform 9"/>
              <p:cNvSpPr>
                <a:spLocks/>
              </p:cNvSpPr>
              <p:nvPr/>
            </p:nvSpPr>
            <p:spPr bwMode="auto">
              <a:xfrm>
                <a:off x="6204" y="2663"/>
                <a:ext cx="249" cy="385"/>
              </a:xfrm>
              <a:custGeom>
                <a:avLst/>
                <a:gdLst>
                  <a:gd name="T0" fmla="*/ 249 w 249"/>
                  <a:gd name="T1" fmla="*/ 385 h 385"/>
                  <a:gd name="T2" fmla="*/ 87 w 249"/>
                  <a:gd name="T3" fmla="*/ 385 h 385"/>
                  <a:gd name="T4" fmla="*/ 0 w 249"/>
                  <a:gd name="T5" fmla="*/ 0 h 385"/>
                  <a:gd name="T6" fmla="*/ 159 w 249"/>
                  <a:gd name="T7" fmla="*/ 0 h 385"/>
                  <a:gd name="T8" fmla="*/ 249 w 249"/>
                  <a:gd name="T9" fmla="*/ 385 h 385"/>
                </a:gdLst>
                <a:ahLst/>
                <a:cxnLst>
                  <a:cxn ang="0">
                    <a:pos x="T0" y="T1"/>
                  </a:cxn>
                  <a:cxn ang="0">
                    <a:pos x="T2" y="T3"/>
                  </a:cxn>
                  <a:cxn ang="0">
                    <a:pos x="T4" y="T5"/>
                  </a:cxn>
                  <a:cxn ang="0">
                    <a:pos x="T6" y="T7"/>
                  </a:cxn>
                  <a:cxn ang="0">
                    <a:pos x="T8" y="T9"/>
                  </a:cxn>
                </a:cxnLst>
                <a:rect l="0" t="0" r="r" b="b"/>
                <a:pathLst>
                  <a:path w="249" h="385">
                    <a:moveTo>
                      <a:pt x="249" y="385"/>
                    </a:moveTo>
                    <a:lnTo>
                      <a:pt x="87" y="385"/>
                    </a:lnTo>
                    <a:lnTo>
                      <a:pt x="0" y="0"/>
                    </a:lnTo>
                    <a:lnTo>
                      <a:pt x="159" y="0"/>
                    </a:lnTo>
                    <a:lnTo>
                      <a:pt x="249" y="38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3" name="Freeform 10"/>
              <p:cNvSpPr>
                <a:spLocks/>
              </p:cNvSpPr>
              <p:nvPr/>
            </p:nvSpPr>
            <p:spPr bwMode="auto">
              <a:xfrm>
                <a:off x="6204" y="2663"/>
                <a:ext cx="147" cy="385"/>
              </a:xfrm>
              <a:custGeom>
                <a:avLst/>
                <a:gdLst>
                  <a:gd name="T0" fmla="*/ 147 w 147"/>
                  <a:gd name="T1" fmla="*/ 385 h 385"/>
                  <a:gd name="T2" fmla="*/ 87 w 147"/>
                  <a:gd name="T3" fmla="*/ 385 h 385"/>
                  <a:gd name="T4" fmla="*/ 0 w 147"/>
                  <a:gd name="T5" fmla="*/ 0 h 385"/>
                  <a:gd name="T6" fmla="*/ 56 w 147"/>
                  <a:gd name="T7" fmla="*/ 0 h 385"/>
                  <a:gd name="T8" fmla="*/ 147 w 147"/>
                  <a:gd name="T9" fmla="*/ 385 h 385"/>
                </a:gdLst>
                <a:ahLst/>
                <a:cxnLst>
                  <a:cxn ang="0">
                    <a:pos x="T0" y="T1"/>
                  </a:cxn>
                  <a:cxn ang="0">
                    <a:pos x="T2" y="T3"/>
                  </a:cxn>
                  <a:cxn ang="0">
                    <a:pos x="T4" y="T5"/>
                  </a:cxn>
                  <a:cxn ang="0">
                    <a:pos x="T6" y="T7"/>
                  </a:cxn>
                  <a:cxn ang="0">
                    <a:pos x="T8" y="T9"/>
                  </a:cxn>
                </a:cxnLst>
                <a:rect l="0" t="0" r="r" b="b"/>
                <a:pathLst>
                  <a:path w="147" h="385">
                    <a:moveTo>
                      <a:pt x="147" y="385"/>
                    </a:moveTo>
                    <a:lnTo>
                      <a:pt x="87" y="385"/>
                    </a:lnTo>
                    <a:lnTo>
                      <a:pt x="0" y="0"/>
                    </a:lnTo>
                    <a:lnTo>
                      <a:pt x="56" y="0"/>
                    </a:lnTo>
                    <a:lnTo>
                      <a:pt x="147" y="38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4" name="Rectangle 11"/>
              <p:cNvSpPr>
                <a:spLocks noChangeArrowheads="1"/>
              </p:cNvSpPr>
              <p:nvPr/>
            </p:nvSpPr>
            <p:spPr bwMode="auto">
              <a:xfrm>
                <a:off x="6461" y="2113"/>
                <a:ext cx="128" cy="2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5" name="Freeform 12"/>
              <p:cNvSpPr>
                <a:spLocks/>
              </p:cNvSpPr>
              <p:nvPr/>
            </p:nvSpPr>
            <p:spPr bwMode="auto">
              <a:xfrm>
                <a:off x="6438" y="2339"/>
                <a:ext cx="193" cy="513"/>
              </a:xfrm>
              <a:custGeom>
                <a:avLst/>
                <a:gdLst>
                  <a:gd name="T0" fmla="*/ 193 w 193"/>
                  <a:gd name="T1" fmla="*/ 513 h 513"/>
                  <a:gd name="T2" fmla="*/ 0 w 193"/>
                  <a:gd name="T3" fmla="*/ 399 h 513"/>
                  <a:gd name="T4" fmla="*/ 0 w 193"/>
                  <a:gd name="T5" fmla="*/ 0 h 513"/>
                  <a:gd name="T6" fmla="*/ 193 w 193"/>
                  <a:gd name="T7" fmla="*/ 0 h 513"/>
                  <a:gd name="T8" fmla="*/ 193 w 193"/>
                  <a:gd name="T9" fmla="*/ 513 h 513"/>
                </a:gdLst>
                <a:ahLst/>
                <a:cxnLst>
                  <a:cxn ang="0">
                    <a:pos x="T0" y="T1"/>
                  </a:cxn>
                  <a:cxn ang="0">
                    <a:pos x="T2" y="T3"/>
                  </a:cxn>
                  <a:cxn ang="0">
                    <a:pos x="T4" y="T5"/>
                  </a:cxn>
                  <a:cxn ang="0">
                    <a:pos x="T6" y="T7"/>
                  </a:cxn>
                  <a:cxn ang="0">
                    <a:pos x="T8" y="T9"/>
                  </a:cxn>
                </a:cxnLst>
                <a:rect l="0" t="0" r="r" b="b"/>
                <a:pathLst>
                  <a:path w="193" h="513">
                    <a:moveTo>
                      <a:pt x="193" y="513"/>
                    </a:moveTo>
                    <a:lnTo>
                      <a:pt x="0" y="399"/>
                    </a:lnTo>
                    <a:lnTo>
                      <a:pt x="0" y="0"/>
                    </a:lnTo>
                    <a:lnTo>
                      <a:pt x="193" y="0"/>
                    </a:lnTo>
                    <a:lnTo>
                      <a:pt x="193" y="51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6" name="Freeform 13"/>
              <p:cNvSpPr>
                <a:spLocks/>
              </p:cNvSpPr>
              <p:nvPr/>
            </p:nvSpPr>
            <p:spPr bwMode="auto">
              <a:xfrm>
                <a:off x="5644" y="2697"/>
                <a:ext cx="235" cy="230"/>
              </a:xfrm>
              <a:custGeom>
                <a:avLst/>
                <a:gdLst>
                  <a:gd name="T0" fmla="*/ 62 w 62"/>
                  <a:gd name="T1" fmla="*/ 46 h 61"/>
                  <a:gd name="T2" fmla="*/ 46 w 62"/>
                  <a:gd name="T3" fmla="*/ 61 h 61"/>
                  <a:gd name="T4" fmla="*/ 16 w 62"/>
                  <a:gd name="T5" fmla="*/ 61 h 61"/>
                  <a:gd name="T6" fmla="*/ 0 w 62"/>
                  <a:gd name="T7" fmla="*/ 46 h 61"/>
                  <a:gd name="T8" fmla="*/ 0 w 62"/>
                  <a:gd name="T9" fmla="*/ 16 h 61"/>
                  <a:gd name="T10" fmla="*/ 16 w 62"/>
                  <a:gd name="T11" fmla="*/ 0 h 61"/>
                  <a:gd name="T12" fmla="*/ 46 w 62"/>
                  <a:gd name="T13" fmla="*/ 0 h 61"/>
                  <a:gd name="T14" fmla="*/ 62 w 62"/>
                  <a:gd name="T15" fmla="*/ 16 h 61"/>
                  <a:gd name="T16" fmla="*/ 62 w 62"/>
                  <a:gd name="T17"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1">
                    <a:moveTo>
                      <a:pt x="62" y="46"/>
                    </a:moveTo>
                    <a:cubicBezTo>
                      <a:pt x="62" y="54"/>
                      <a:pt x="55" y="61"/>
                      <a:pt x="46" y="61"/>
                    </a:cubicBezTo>
                    <a:cubicBezTo>
                      <a:pt x="16" y="61"/>
                      <a:pt x="16" y="61"/>
                      <a:pt x="16" y="61"/>
                    </a:cubicBezTo>
                    <a:cubicBezTo>
                      <a:pt x="7" y="61"/>
                      <a:pt x="0" y="54"/>
                      <a:pt x="0" y="46"/>
                    </a:cubicBezTo>
                    <a:cubicBezTo>
                      <a:pt x="0" y="16"/>
                      <a:pt x="0" y="16"/>
                      <a:pt x="0" y="16"/>
                    </a:cubicBezTo>
                    <a:cubicBezTo>
                      <a:pt x="0" y="7"/>
                      <a:pt x="7" y="0"/>
                      <a:pt x="16" y="0"/>
                    </a:cubicBezTo>
                    <a:cubicBezTo>
                      <a:pt x="46" y="0"/>
                      <a:pt x="46" y="0"/>
                      <a:pt x="46" y="0"/>
                    </a:cubicBezTo>
                    <a:cubicBezTo>
                      <a:pt x="55" y="0"/>
                      <a:pt x="62" y="7"/>
                      <a:pt x="62" y="16"/>
                    </a:cubicBezTo>
                    <a:lnTo>
                      <a:pt x="62" y="4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7" name="Freeform 14"/>
              <p:cNvSpPr>
                <a:spLocks/>
              </p:cNvSpPr>
              <p:nvPr/>
            </p:nvSpPr>
            <p:spPr bwMode="auto">
              <a:xfrm>
                <a:off x="6449" y="1917"/>
                <a:ext cx="208" cy="200"/>
              </a:xfrm>
              <a:custGeom>
                <a:avLst/>
                <a:gdLst>
                  <a:gd name="T0" fmla="*/ 55 w 55"/>
                  <a:gd name="T1" fmla="*/ 38 h 53"/>
                  <a:gd name="T2" fmla="*/ 40 w 55"/>
                  <a:gd name="T3" fmla="*/ 53 h 53"/>
                  <a:gd name="T4" fmla="*/ 14 w 55"/>
                  <a:gd name="T5" fmla="*/ 53 h 53"/>
                  <a:gd name="T6" fmla="*/ 0 w 55"/>
                  <a:gd name="T7" fmla="*/ 38 h 53"/>
                  <a:gd name="T8" fmla="*/ 0 w 55"/>
                  <a:gd name="T9" fmla="*/ 15 h 53"/>
                  <a:gd name="T10" fmla="*/ 14 w 55"/>
                  <a:gd name="T11" fmla="*/ 0 h 53"/>
                  <a:gd name="T12" fmla="*/ 40 w 55"/>
                  <a:gd name="T13" fmla="*/ 0 h 53"/>
                  <a:gd name="T14" fmla="*/ 55 w 55"/>
                  <a:gd name="T15" fmla="*/ 15 h 53"/>
                  <a:gd name="T16" fmla="*/ 55 w 55"/>
                  <a:gd name="T17"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3">
                    <a:moveTo>
                      <a:pt x="55" y="38"/>
                    </a:moveTo>
                    <a:cubicBezTo>
                      <a:pt x="55" y="46"/>
                      <a:pt x="48" y="53"/>
                      <a:pt x="40" y="53"/>
                    </a:cubicBezTo>
                    <a:cubicBezTo>
                      <a:pt x="14" y="53"/>
                      <a:pt x="14" y="53"/>
                      <a:pt x="14" y="53"/>
                    </a:cubicBezTo>
                    <a:cubicBezTo>
                      <a:pt x="6" y="53"/>
                      <a:pt x="0" y="46"/>
                      <a:pt x="0" y="38"/>
                    </a:cubicBezTo>
                    <a:cubicBezTo>
                      <a:pt x="0" y="15"/>
                      <a:pt x="0" y="15"/>
                      <a:pt x="0" y="15"/>
                    </a:cubicBezTo>
                    <a:cubicBezTo>
                      <a:pt x="0" y="7"/>
                      <a:pt x="6" y="0"/>
                      <a:pt x="14" y="0"/>
                    </a:cubicBezTo>
                    <a:cubicBezTo>
                      <a:pt x="40" y="0"/>
                      <a:pt x="40" y="0"/>
                      <a:pt x="40" y="0"/>
                    </a:cubicBezTo>
                    <a:cubicBezTo>
                      <a:pt x="48" y="0"/>
                      <a:pt x="55" y="7"/>
                      <a:pt x="55" y="15"/>
                    </a:cubicBezTo>
                    <a:lnTo>
                      <a:pt x="55" y="3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8" name="Freeform 15"/>
              <p:cNvSpPr>
                <a:spLocks/>
              </p:cNvSpPr>
              <p:nvPr/>
            </p:nvSpPr>
            <p:spPr bwMode="auto">
              <a:xfrm>
                <a:off x="5588" y="1917"/>
                <a:ext cx="207" cy="200"/>
              </a:xfrm>
              <a:custGeom>
                <a:avLst/>
                <a:gdLst>
                  <a:gd name="T0" fmla="*/ 55 w 55"/>
                  <a:gd name="T1" fmla="*/ 38 h 53"/>
                  <a:gd name="T2" fmla="*/ 40 w 55"/>
                  <a:gd name="T3" fmla="*/ 53 h 53"/>
                  <a:gd name="T4" fmla="*/ 14 w 55"/>
                  <a:gd name="T5" fmla="*/ 53 h 53"/>
                  <a:gd name="T6" fmla="*/ 0 w 55"/>
                  <a:gd name="T7" fmla="*/ 38 h 53"/>
                  <a:gd name="T8" fmla="*/ 0 w 55"/>
                  <a:gd name="T9" fmla="*/ 15 h 53"/>
                  <a:gd name="T10" fmla="*/ 14 w 55"/>
                  <a:gd name="T11" fmla="*/ 0 h 53"/>
                  <a:gd name="T12" fmla="*/ 40 w 55"/>
                  <a:gd name="T13" fmla="*/ 0 h 53"/>
                  <a:gd name="T14" fmla="*/ 55 w 55"/>
                  <a:gd name="T15" fmla="*/ 15 h 53"/>
                  <a:gd name="T16" fmla="*/ 55 w 55"/>
                  <a:gd name="T17"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3">
                    <a:moveTo>
                      <a:pt x="55" y="38"/>
                    </a:moveTo>
                    <a:cubicBezTo>
                      <a:pt x="55" y="46"/>
                      <a:pt x="48" y="53"/>
                      <a:pt x="40" y="53"/>
                    </a:cubicBezTo>
                    <a:cubicBezTo>
                      <a:pt x="14" y="53"/>
                      <a:pt x="14" y="53"/>
                      <a:pt x="14" y="53"/>
                    </a:cubicBezTo>
                    <a:cubicBezTo>
                      <a:pt x="6" y="53"/>
                      <a:pt x="0" y="46"/>
                      <a:pt x="0" y="38"/>
                    </a:cubicBezTo>
                    <a:cubicBezTo>
                      <a:pt x="0" y="15"/>
                      <a:pt x="0" y="15"/>
                      <a:pt x="0" y="15"/>
                    </a:cubicBezTo>
                    <a:cubicBezTo>
                      <a:pt x="0" y="7"/>
                      <a:pt x="6" y="0"/>
                      <a:pt x="14" y="0"/>
                    </a:cubicBezTo>
                    <a:cubicBezTo>
                      <a:pt x="40" y="0"/>
                      <a:pt x="40" y="0"/>
                      <a:pt x="40" y="0"/>
                    </a:cubicBezTo>
                    <a:cubicBezTo>
                      <a:pt x="48" y="0"/>
                      <a:pt x="55" y="7"/>
                      <a:pt x="55" y="15"/>
                    </a:cubicBezTo>
                    <a:lnTo>
                      <a:pt x="55" y="3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99" name="Freeform 16"/>
              <p:cNvSpPr>
                <a:spLocks/>
              </p:cNvSpPr>
              <p:nvPr/>
            </p:nvSpPr>
            <p:spPr bwMode="auto">
              <a:xfrm>
                <a:off x="5361" y="1238"/>
                <a:ext cx="775" cy="909"/>
              </a:xfrm>
              <a:custGeom>
                <a:avLst/>
                <a:gdLst>
                  <a:gd name="T0" fmla="*/ 0 w 775"/>
                  <a:gd name="T1" fmla="*/ 0 h 909"/>
                  <a:gd name="T2" fmla="*/ 147 w 775"/>
                  <a:gd name="T3" fmla="*/ 0 h 909"/>
                  <a:gd name="T4" fmla="*/ 775 w 775"/>
                  <a:gd name="T5" fmla="*/ 686 h 909"/>
                  <a:gd name="T6" fmla="*/ 544 w 775"/>
                  <a:gd name="T7" fmla="*/ 909 h 909"/>
                  <a:gd name="T8" fmla="*/ 0 w 775"/>
                  <a:gd name="T9" fmla="*/ 0 h 909"/>
                </a:gdLst>
                <a:ahLst/>
                <a:cxnLst>
                  <a:cxn ang="0">
                    <a:pos x="T0" y="T1"/>
                  </a:cxn>
                  <a:cxn ang="0">
                    <a:pos x="T2" y="T3"/>
                  </a:cxn>
                  <a:cxn ang="0">
                    <a:pos x="T4" y="T5"/>
                  </a:cxn>
                  <a:cxn ang="0">
                    <a:pos x="T6" y="T7"/>
                  </a:cxn>
                  <a:cxn ang="0">
                    <a:pos x="T8" y="T9"/>
                  </a:cxn>
                </a:cxnLst>
                <a:rect l="0" t="0" r="r" b="b"/>
                <a:pathLst>
                  <a:path w="775" h="909">
                    <a:moveTo>
                      <a:pt x="0" y="0"/>
                    </a:moveTo>
                    <a:lnTo>
                      <a:pt x="147" y="0"/>
                    </a:lnTo>
                    <a:lnTo>
                      <a:pt x="775" y="686"/>
                    </a:lnTo>
                    <a:lnTo>
                      <a:pt x="544" y="909"/>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0" name="Freeform 17"/>
              <p:cNvSpPr>
                <a:spLocks/>
              </p:cNvSpPr>
              <p:nvPr/>
            </p:nvSpPr>
            <p:spPr bwMode="auto">
              <a:xfrm>
                <a:off x="5962" y="1238"/>
                <a:ext cx="775" cy="909"/>
              </a:xfrm>
              <a:custGeom>
                <a:avLst/>
                <a:gdLst>
                  <a:gd name="T0" fmla="*/ 775 w 775"/>
                  <a:gd name="T1" fmla="*/ 0 h 909"/>
                  <a:gd name="T2" fmla="*/ 627 w 775"/>
                  <a:gd name="T3" fmla="*/ 0 h 909"/>
                  <a:gd name="T4" fmla="*/ 0 w 775"/>
                  <a:gd name="T5" fmla="*/ 686 h 909"/>
                  <a:gd name="T6" fmla="*/ 234 w 775"/>
                  <a:gd name="T7" fmla="*/ 909 h 909"/>
                  <a:gd name="T8" fmla="*/ 775 w 775"/>
                  <a:gd name="T9" fmla="*/ 0 h 909"/>
                </a:gdLst>
                <a:ahLst/>
                <a:cxnLst>
                  <a:cxn ang="0">
                    <a:pos x="T0" y="T1"/>
                  </a:cxn>
                  <a:cxn ang="0">
                    <a:pos x="T2" y="T3"/>
                  </a:cxn>
                  <a:cxn ang="0">
                    <a:pos x="T4" y="T5"/>
                  </a:cxn>
                  <a:cxn ang="0">
                    <a:pos x="T6" y="T7"/>
                  </a:cxn>
                  <a:cxn ang="0">
                    <a:pos x="T8" y="T9"/>
                  </a:cxn>
                </a:cxnLst>
                <a:rect l="0" t="0" r="r" b="b"/>
                <a:pathLst>
                  <a:path w="775" h="909">
                    <a:moveTo>
                      <a:pt x="775" y="0"/>
                    </a:moveTo>
                    <a:lnTo>
                      <a:pt x="627" y="0"/>
                    </a:lnTo>
                    <a:lnTo>
                      <a:pt x="0" y="686"/>
                    </a:lnTo>
                    <a:lnTo>
                      <a:pt x="234" y="909"/>
                    </a:lnTo>
                    <a:lnTo>
                      <a:pt x="77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1" name="Freeform 20"/>
              <p:cNvSpPr>
                <a:spLocks/>
              </p:cNvSpPr>
              <p:nvPr/>
            </p:nvSpPr>
            <p:spPr bwMode="auto">
              <a:xfrm>
                <a:off x="5848" y="1860"/>
                <a:ext cx="779" cy="456"/>
              </a:xfrm>
              <a:custGeom>
                <a:avLst/>
                <a:gdLst>
                  <a:gd name="T0" fmla="*/ 662 w 779"/>
                  <a:gd name="T1" fmla="*/ 456 h 456"/>
                  <a:gd name="T2" fmla="*/ 0 w 779"/>
                  <a:gd name="T3" fmla="*/ 456 h 456"/>
                  <a:gd name="T4" fmla="*/ 61 w 779"/>
                  <a:gd name="T5" fmla="*/ 290 h 456"/>
                  <a:gd name="T6" fmla="*/ 0 w 779"/>
                  <a:gd name="T7" fmla="*/ 0 h 456"/>
                  <a:gd name="T8" fmla="*/ 662 w 779"/>
                  <a:gd name="T9" fmla="*/ 0 h 456"/>
                  <a:gd name="T10" fmla="*/ 779 w 779"/>
                  <a:gd name="T11" fmla="*/ 208 h 456"/>
                  <a:gd name="T12" fmla="*/ 662 w 779"/>
                  <a:gd name="T13" fmla="*/ 456 h 456"/>
                </a:gdLst>
                <a:ahLst/>
                <a:cxnLst>
                  <a:cxn ang="0">
                    <a:pos x="T0" y="T1"/>
                  </a:cxn>
                  <a:cxn ang="0">
                    <a:pos x="T2" y="T3"/>
                  </a:cxn>
                  <a:cxn ang="0">
                    <a:pos x="T4" y="T5"/>
                  </a:cxn>
                  <a:cxn ang="0">
                    <a:pos x="T6" y="T7"/>
                  </a:cxn>
                  <a:cxn ang="0">
                    <a:pos x="T8" y="T9"/>
                  </a:cxn>
                  <a:cxn ang="0">
                    <a:pos x="T10" y="T11"/>
                  </a:cxn>
                  <a:cxn ang="0">
                    <a:pos x="T12" y="T13"/>
                  </a:cxn>
                </a:cxnLst>
                <a:rect l="0" t="0" r="r" b="b"/>
                <a:pathLst>
                  <a:path w="779" h="456">
                    <a:moveTo>
                      <a:pt x="662" y="456"/>
                    </a:moveTo>
                    <a:lnTo>
                      <a:pt x="0" y="456"/>
                    </a:lnTo>
                    <a:lnTo>
                      <a:pt x="61" y="290"/>
                    </a:lnTo>
                    <a:lnTo>
                      <a:pt x="0" y="0"/>
                    </a:lnTo>
                    <a:lnTo>
                      <a:pt x="662" y="0"/>
                    </a:lnTo>
                    <a:lnTo>
                      <a:pt x="779" y="208"/>
                    </a:lnTo>
                    <a:lnTo>
                      <a:pt x="662" y="45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2" name="Freeform 21"/>
              <p:cNvSpPr>
                <a:spLocks/>
              </p:cNvSpPr>
              <p:nvPr/>
            </p:nvSpPr>
            <p:spPr bwMode="auto">
              <a:xfrm>
                <a:off x="5848" y="1860"/>
                <a:ext cx="163" cy="456"/>
              </a:xfrm>
              <a:custGeom>
                <a:avLst/>
                <a:gdLst>
                  <a:gd name="T0" fmla="*/ 0 w 163"/>
                  <a:gd name="T1" fmla="*/ 0 h 456"/>
                  <a:gd name="T2" fmla="*/ 163 w 163"/>
                  <a:gd name="T3" fmla="*/ 208 h 456"/>
                  <a:gd name="T4" fmla="*/ 0 w 163"/>
                  <a:gd name="T5" fmla="*/ 456 h 456"/>
                  <a:gd name="T6" fmla="*/ 0 w 163"/>
                  <a:gd name="T7" fmla="*/ 0 h 456"/>
                </a:gdLst>
                <a:ahLst/>
                <a:cxnLst>
                  <a:cxn ang="0">
                    <a:pos x="T0" y="T1"/>
                  </a:cxn>
                  <a:cxn ang="0">
                    <a:pos x="T2" y="T3"/>
                  </a:cxn>
                  <a:cxn ang="0">
                    <a:pos x="T4" y="T5"/>
                  </a:cxn>
                  <a:cxn ang="0">
                    <a:pos x="T6" y="T7"/>
                  </a:cxn>
                </a:cxnLst>
                <a:rect l="0" t="0" r="r" b="b"/>
                <a:pathLst>
                  <a:path w="163" h="456">
                    <a:moveTo>
                      <a:pt x="0" y="0"/>
                    </a:moveTo>
                    <a:lnTo>
                      <a:pt x="163" y="208"/>
                    </a:lnTo>
                    <a:lnTo>
                      <a:pt x="0" y="456"/>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3" name="Freeform 23"/>
              <p:cNvSpPr>
                <a:spLocks/>
              </p:cNvSpPr>
              <p:nvPr/>
            </p:nvSpPr>
            <p:spPr bwMode="auto">
              <a:xfrm>
                <a:off x="5678" y="1917"/>
                <a:ext cx="208" cy="200"/>
              </a:xfrm>
              <a:custGeom>
                <a:avLst/>
                <a:gdLst>
                  <a:gd name="T0" fmla="*/ 55 w 55"/>
                  <a:gd name="T1" fmla="*/ 38 h 53"/>
                  <a:gd name="T2" fmla="*/ 41 w 55"/>
                  <a:gd name="T3" fmla="*/ 53 h 53"/>
                  <a:gd name="T4" fmla="*/ 15 w 55"/>
                  <a:gd name="T5" fmla="*/ 53 h 53"/>
                  <a:gd name="T6" fmla="*/ 0 w 55"/>
                  <a:gd name="T7" fmla="*/ 38 h 53"/>
                  <a:gd name="T8" fmla="*/ 0 w 55"/>
                  <a:gd name="T9" fmla="*/ 15 h 53"/>
                  <a:gd name="T10" fmla="*/ 15 w 55"/>
                  <a:gd name="T11" fmla="*/ 0 h 53"/>
                  <a:gd name="T12" fmla="*/ 41 w 55"/>
                  <a:gd name="T13" fmla="*/ 0 h 53"/>
                  <a:gd name="T14" fmla="*/ 55 w 55"/>
                  <a:gd name="T15" fmla="*/ 15 h 53"/>
                  <a:gd name="T16" fmla="*/ 55 w 55"/>
                  <a:gd name="T17"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3">
                    <a:moveTo>
                      <a:pt x="55" y="38"/>
                    </a:moveTo>
                    <a:cubicBezTo>
                      <a:pt x="55" y="46"/>
                      <a:pt x="49" y="53"/>
                      <a:pt x="41" y="53"/>
                    </a:cubicBezTo>
                    <a:cubicBezTo>
                      <a:pt x="15" y="53"/>
                      <a:pt x="15" y="53"/>
                      <a:pt x="15" y="53"/>
                    </a:cubicBezTo>
                    <a:cubicBezTo>
                      <a:pt x="7" y="53"/>
                      <a:pt x="0" y="46"/>
                      <a:pt x="0" y="38"/>
                    </a:cubicBezTo>
                    <a:cubicBezTo>
                      <a:pt x="0" y="15"/>
                      <a:pt x="0" y="15"/>
                      <a:pt x="0" y="15"/>
                    </a:cubicBezTo>
                    <a:cubicBezTo>
                      <a:pt x="0" y="7"/>
                      <a:pt x="7" y="0"/>
                      <a:pt x="15" y="0"/>
                    </a:cubicBezTo>
                    <a:cubicBezTo>
                      <a:pt x="41" y="0"/>
                      <a:pt x="41" y="0"/>
                      <a:pt x="41" y="0"/>
                    </a:cubicBezTo>
                    <a:cubicBezTo>
                      <a:pt x="49" y="0"/>
                      <a:pt x="55" y="7"/>
                      <a:pt x="55" y="15"/>
                    </a:cubicBezTo>
                    <a:lnTo>
                      <a:pt x="55" y="3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4" name="Rectangle 26"/>
              <p:cNvSpPr>
                <a:spLocks noChangeArrowheads="1"/>
              </p:cNvSpPr>
              <p:nvPr/>
            </p:nvSpPr>
            <p:spPr bwMode="auto">
              <a:xfrm>
                <a:off x="5663" y="2113"/>
                <a:ext cx="129" cy="2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5" name="Rectangle 27"/>
              <p:cNvSpPr>
                <a:spLocks noChangeArrowheads="1"/>
              </p:cNvSpPr>
              <p:nvPr/>
            </p:nvSpPr>
            <p:spPr bwMode="auto">
              <a:xfrm>
                <a:off x="5625" y="2113"/>
                <a:ext cx="38" cy="22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6" name="Freeform 28"/>
              <p:cNvSpPr>
                <a:spLocks/>
              </p:cNvSpPr>
              <p:nvPr/>
            </p:nvSpPr>
            <p:spPr bwMode="auto">
              <a:xfrm>
                <a:off x="5588" y="2339"/>
                <a:ext cx="226" cy="513"/>
              </a:xfrm>
              <a:custGeom>
                <a:avLst/>
                <a:gdLst>
                  <a:gd name="T0" fmla="*/ 37 w 226"/>
                  <a:gd name="T1" fmla="*/ 513 h 513"/>
                  <a:gd name="T2" fmla="*/ 226 w 226"/>
                  <a:gd name="T3" fmla="*/ 399 h 513"/>
                  <a:gd name="T4" fmla="*/ 226 w 226"/>
                  <a:gd name="T5" fmla="*/ 0 h 513"/>
                  <a:gd name="T6" fmla="*/ 0 w 226"/>
                  <a:gd name="T7" fmla="*/ 0 h 513"/>
                  <a:gd name="T8" fmla="*/ 37 w 226"/>
                  <a:gd name="T9" fmla="*/ 513 h 513"/>
                </a:gdLst>
                <a:ahLst/>
                <a:cxnLst>
                  <a:cxn ang="0">
                    <a:pos x="T0" y="T1"/>
                  </a:cxn>
                  <a:cxn ang="0">
                    <a:pos x="T2" y="T3"/>
                  </a:cxn>
                  <a:cxn ang="0">
                    <a:pos x="T4" y="T5"/>
                  </a:cxn>
                  <a:cxn ang="0">
                    <a:pos x="T6" y="T7"/>
                  </a:cxn>
                  <a:cxn ang="0">
                    <a:pos x="T8" y="T9"/>
                  </a:cxn>
                </a:cxnLst>
                <a:rect l="0" t="0" r="r" b="b"/>
                <a:pathLst>
                  <a:path w="226" h="513">
                    <a:moveTo>
                      <a:pt x="37" y="513"/>
                    </a:moveTo>
                    <a:lnTo>
                      <a:pt x="226" y="399"/>
                    </a:lnTo>
                    <a:lnTo>
                      <a:pt x="226" y="0"/>
                    </a:lnTo>
                    <a:lnTo>
                      <a:pt x="0" y="0"/>
                    </a:lnTo>
                    <a:lnTo>
                      <a:pt x="37" y="51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7" name="Rectangle 29"/>
              <p:cNvSpPr>
                <a:spLocks noChangeArrowheads="1"/>
              </p:cNvSpPr>
              <p:nvPr/>
            </p:nvSpPr>
            <p:spPr bwMode="auto">
              <a:xfrm>
                <a:off x="5588" y="2339"/>
                <a:ext cx="37" cy="5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8" name="Rectangle 30"/>
              <p:cNvSpPr>
                <a:spLocks noChangeArrowheads="1"/>
              </p:cNvSpPr>
              <p:nvPr/>
            </p:nvSpPr>
            <p:spPr bwMode="auto">
              <a:xfrm>
                <a:off x="5947" y="2316"/>
                <a:ext cx="400" cy="2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09" name="Rectangle 31"/>
              <p:cNvSpPr>
                <a:spLocks noChangeArrowheads="1"/>
              </p:cNvSpPr>
              <p:nvPr/>
            </p:nvSpPr>
            <p:spPr bwMode="auto">
              <a:xfrm>
                <a:off x="5947" y="2316"/>
                <a:ext cx="64" cy="29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0" name="Freeform 32"/>
              <p:cNvSpPr>
                <a:spLocks/>
              </p:cNvSpPr>
              <p:nvPr/>
            </p:nvSpPr>
            <p:spPr bwMode="auto">
              <a:xfrm>
                <a:off x="5947" y="2316"/>
                <a:ext cx="400" cy="68"/>
              </a:xfrm>
              <a:custGeom>
                <a:avLst/>
                <a:gdLst>
                  <a:gd name="T0" fmla="*/ 400 w 400"/>
                  <a:gd name="T1" fmla="*/ 0 h 68"/>
                  <a:gd name="T2" fmla="*/ 0 w 400"/>
                  <a:gd name="T3" fmla="*/ 68 h 68"/>
                  <a:gd name="T4" fmla="*/ 0 w 400"/>
                  <a:gd name="T5" fmla="*/ 0 h 68"/>
                  <a:gd name="T6" fmla="*/ 400 w 400"/>
                  <a:gd name="T7" fmla="*/ 0 h 68"/>
                  <a:gd name="T8" fmla="*/ 400 w 400"/>
                  <a:gd name="T9" fmla="*/ 0 h 68"/>
                </a:gdLst>
                <a:ahLst/>
                <a:cxnLst>
                  <a:cxn ang="0">
                    <a:pos x="T0" y="T1"/>
                  </a:cxn>
                  <a:cxn ang="0">
                    <a:pos x="T2" y="T3"/>
                  </a:cxn>
                  <a:cxn ang="0">
                    <a:pos x="T4" y="T5"/>
                  </a:cxn>
                  <a:cxn ang="0">
                    <a:pos x="T6" y="T7"/>
                  </a:cxn>
                  <a:cxn ang="0">
                    <a:pos x="T8" y="T9"/>
                  </a:cxn>
                </a:cxnLst>
                <a:rect l="0" t="0" r="r" b="b"/>
                <a:pathLst>
                  <a:path w="400" h="68">
                    <a:moveTo>
                      <a:pt x="400" y="0"/>
                    </a:moveTo>
                    <a:lnTo>
                      <a:pt x="0" y="68"/>
                    </a:lnTo>
                    <a:lnTo>
                      <a:pt x="0" y="0"/>
                    </a:lnTo>
                    <a:lnTo>
                      <a:pt x="400" y="0"/>
                    </a:lnTo>
                    <a:lnTo>
                      <a:pt x="40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1" name="Rectangle 33"/>
              <p:cNvSpPr>
                <a:spLocks noChangeArrowheads="1"/>
              </p:cNvSpPr>
              <p:nvPr/>
            </p:nvSpPr>
            <p:spPr bwMode="auto">
              <a:xfrm>
                <a:off x="5901" y="2475"/>
                <a:ext cx="484" cy="1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2" name="Freeform 34"/>
              <p:cNvSpPr>
                <a:spLocks/>
              </p:cNvSpPr>
              <p:nvPr/>
            </p:nvSpPr>
            <p:spPr bwMode="auto">
              <a:xfrm>
                <a:off x="6090" y="2629"/>
                <a:ext cx="250" cy="162"/>
              </a:xfrm>
              <a:custGeom>
                <a:avLst/>
                <a:gdLst>
                  <a:gd name="T0" fmla="*/ 204 w 250"/>
                  <a:gd name="T1" fmla="*/ 162 h 162"/>
                  <a:gd name="T2" fmla="*/ 46 w 250"/>
                  <a:gd name="T3" fmla="*/ 162 h 162"/>
                  <a:gd name="T4" fmla="*/ 0 w 250"/>
                  <a:gd name="T5" fmla="*/ 0 h 162"/>
                  <a:gd name="T6" fmla="*/ 250 w 250"/>
                  <a:gd name="T7" fmla="*/ 0 h 162"/>
                  <a:gd name="T8" fmla="*/ 204 w 250"/>
                  <a:gd name="T9" fmla="*/ 162 h 162"/>
                </a:gdLst>
                <a:ahLst/>
                <a:cxnLst>
                  <a:cxn ang="0">
                    <a:pos x="T0" y="T1"/>
                  </a:cxn>
                  <a:cxn ang="0">
                    <a:pos x="T2" y="T3"/>
                  </a:cxn>
                  <a:cxn ang="0">
                    <a:pos x="T4" y="T5"/>
                  </a:cxn>
                  <a:cxn ang="0">
                    <a:pos x="T6" y="T7"/>
                  </a:cxn>
                  <a:cxn ang="0">
                    <a:pos x="T8" y="T9"/>
                  </a:cxn>
                </a:cxnLst>
                <a:rect l="0" t="0" r="r" b="b"/>
                <a:pathLst>
                  <a:path w="250" h="162">
                    <a:moveTo>
                      <a:pt x="204" y="162"/>
                    </a:moveTo>
                    <a:lnTo>
                      <a:pt x="46" y="162"/>
                    </a:lnTo>
                    <a:lnTo>
                      <a:pt x="0" y="0"/>
                    </a:lnTo>
                    <a:lnTo>
                      <a:pt x="250" y="0"/>
                    </a:lnTo>
                    <a:lnTo>
                      <a:pt x="204" y="1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3" name="Freeform 35"/>
              <p:cNvSpPr>
                <a:spLocks/>
              </p:cNvSpPr>
              <p:nvPr/>
            </p:nvSpPr>
            <p:spPr bwMode="auto">
              <a:xfrm>
                <a:off x="5837" y="2663"/>
                <a:ext cx="253" cy="385"/>
              </a:xfrm>
              <a:custGeom>
                <a:avLst/>
                <a:gdLst>
                  <a:gd name="T0" fmla="*/ 163 w 253"/>
                  <a:gd name="T1" fmla="*/ 385 h 385"/>
                  <a:gd name="T2" fmla="*/ 0 w 253"/>
                  <a:gd name="T3" fmla="*/ 385 h 385"/>
                  <a:gd name="T4" fmla="*/ 91 w 253"/>
                  <a:gd name="T5" fmla="*/ 0 h 385"/>
                  <a:gd name="T6" fmla="*/ 253 w 253"/>
                  <a:gd name="T7" fmla="*/ 0 h 385"/>
                  <a:gd name="T8" fmla="*/ 163 w 253"/>
                  <a:gd name="T9" fmla="*/ 385 h 385"/>
                </a:gdLst>
                <a:ahLst/>
                <a:cxnLst>
                  <a:cxn ang="0">
                    <a:pos x="T0" y="T1"/>
                  </a:cxn>
                  <a:cxn ang="0">
                    <a:pos x="T2" y="T3"/>
                  </a:cxn>
                  <a:cxn ang="0">
                    <a:pos x="T4" y="T5"/>
                  </a:cxn>
                  <a:cxn ang="0">
                    <a:pos x="T6" y="T7"/>
                  </a:cxn>
                  <a:cxn ang="0">
                    <a:pos x="T8" y="T9"/>
                  </a:cxn>
                </a:cxnLst>
                <a:rect l="0" t="0" r="r" b="b"/>
                <a:pathLst>
                  <a:path w="253" h="385">
                    <a:moveTo>
                      <a:pt x="163" y="385"/>
                    </a:moveTo>
                    <a:lnTo>
                      <a:pt x="0" y="385"/>
                    </a:lnTo>
                    <a:lnTo>
                      <a:pt x="91" y="0"/>
                    </a:lnTo>
                    <a:lnTo>
                      <a:pt x="253" y="0"/>
                    </a:lnTo>
                    <a:lnTo>
                      <a:pt x="163" y="38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4" name="Freeform 36"/>
              <p:cNvSpPr>
                <a:spLocks/>
              </p:cNvSpPr>
              <p:nvPr/>
            </p:nvSpPr>
            <p:spPr bwMode="auto">
              <a:xfrm>
                <a:off x="5837" y="2663"/>
                <a:ext cx="151" cy="385"/>
              </a:xfrm>
              <a:custGeom>
                <a:avLst/>
                <a:gdLst>
                  <a:gd name="T0" fmla="*/ 64 w 151"/>
                  <a:gd name="T1" fmla="*/ 385 h 385"/>
                  <a:gd name="T2" fmla="*/ 0 w 151"/>
                  <a:gd name="T3" fmla="*/ 385 h 385"/>
                  <a:gd name="T4" fmla="*/ 91 w 151"/>
                  <a:gd name="T5" fmla="*/ 0 h 385"/>
                  <a:gd name="T6" fmla="*/ 151 w 151"/>
                  <a:gd name="T7" fmla="*/ 0 h 385"/>
                  <a:gd name="T8" fmla="*/ 64 w 151"/>
                  <a:gd name="T9" fmla="*/ 385 h 385"/>
                </a:gdLst>
                <a:ahLst/>
                <a:cxnLst>
                  <a:cxn ang="0">
                    <a:pos x="T0" y="T1"/>
                  </a:cxn>
                  <a:cxn ang="0">
                    <a:pos x="T2" y="T3"/>
                  </a:cxn>
                  <a:cxn ang="0">
                    <a:pos x="T4" y="T5"/>
                  </a:cxn>
                  <a:cxn ang="0">
                    <a:pos x="T6" y="T7"/>
                  </a:cxn>
                  <a:cxn ang="0">
                    <a:pos x="T8" y="T9"/>
                  </a:cxn>
                </a:cxnLst>
                <a:rect l="0" t="0" r="r" b="b"/>
                <a:pathLst>
                  <a:path w="151" h="385">
                    <a:moveTo>
                      <a:pt x="64" y="385"/>
                    </a:moveTo>
                    <a:lnTo>
                      <a:pt x="0" y="385"/>
                    </a:lnTo>
                    <a:lnTo>
                      <a:pt x="91" y="0"/>
                    </a:lnTo>
                    <a:lnTo>
                      <a:pt x="151" y="0"/>
                    </a:lnTo>
                    <a:lnTo>
                      <a:pt x="64" y="38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5" name="Freeform 37"/>
              <p:cNvSpPr>
                <a:spLocks/>
              </p:cNvSpPr>
              <p:nvPr/>
            </p:nvSpPr>
            <p:spPr bwMode="auto">
              <a:xfrm>
                <a:off x="5705" y="3048"/>
                <a:ext cx="366" cy="546"/>
              </a:xfrm>
              <a:custGeom>
                <a:avLst/>
                <a:gdLst>
                  <a:gd name="T0" fmla="*/ 234 w 366"/>
                  <a:gd name="T1" fmla="*/ 546 h 546"/>
                  <a:gd name="T2" fmla="*/ 0 w 366"/>
                  <a:gd name="T3" fmla="*/ 546 h 546"/>
                  <a:gd name="T4" fmla="*/ 132 w 366"/>
                  <a:gd name="T5" fmla="*/ 0 h 546"/>
                  <a:gd name="T6" fmla="*/ 366 w 366"/>
                  <a:gd name="T7" fmla="*/ 0 h 546"/>
                  <a:gd name="T8" fmla="*/ 234 w 366"/>
                  <a:gd name="T9" fmla="*/ 546 h 546"/>
                </a:gdLst>
                <a:ahLst/>
                <a:cxnLst>
                  <a:cxn ang="0">
                    <a:pos x="T0" y="T1"/>
                  </a:cxn>
                  <a:cxn ang="0">
                    <a:pos x="T2" y="T3"/>
                  </a:cxn>
                  <a:cxn ang="0">
                    <a:pos x="T4" y="T5"/>
                  </a:cxn>
                  <a:cxn ang="0">
                    <a:pos x="T6" y="T7"/>
                  </a:cxn>
                  <a:cxn ang="0">
                    <a:pos x="T8" y="T9"/>
                  </a:cxn>
                </a:cxnLst>
                <a:rect l="0" t="0" r="r" b="b"/>
                <a:pathLst>
                  <a:path w="366" h="546">
                    <a:moveTo>
                      <a:pt x="234" y="546"/>
                    </a:moveTo>
                    <a:lnTo>
                      <a:pt x="0" y="546"/>
                    </a:lnTo>
                    <a:lnTo>
                      <a:pt x="132" y="0"/>
                    </a:lnTo>
                    <a:lnTo>
                      <a:pt x="366" y="0"/>
                    </a:lnTo>
                    <a:lnTo>
                      <a:pt x="234" y="54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6" name="Freeform 38"/>
              <p:cNvSpPr>
                <a:spLocks/>
              </p:cNvSpPr>
              <p:nvPr/>
            </p:nvSpPr>
            <p:spPr bwMode="auto">
              <a:xfrm>
                <a:off x="5663" y="3048"/>
                <a:ext cx="174" cy="546"/>
              </a:xfrm>
              <a:custGeom>
                <a:avLst/>
                <a:gdLst>
                  <a:gd name="T0" fmla="*/ 0 w 174"/>
                  <a:gd name="T1" fmla="*/ 546 h 546"/>
                  <a:gd name="T2" fmla="*/ 42 w 174"/>
                  <a:gd name="T3" fmla="*/ 546 h 546"/>
                  <a:gd name="T4" fmla="*/ 174 w 174"/>
                  <a:gd name="T5" fmla="*/ 0 h 546"/>
                  <a:gd name="T6" fmla="*/ 136 w 174"/>
                  <a:gd name="T7" fmla="*/ 0 h 546"/>
                  <a:gd name="T8" fmla="*/ 0 w 174"/>
                  <a:gd name="T9" fmla="*/ 546 h 546"/>
                </a:gdLst>
                <a:ahLst/>
                <a:cxnLst>
                  <a:cxn ang="0">
                    <a:pos x="T0" y="T1"/>
                  </a:cxn>
                  <a:cxn ang="0">
                    <a:pos x="T2" y="T3"/>
                  </a:cxn>
                  <a:cxn ang="0">
                    <a:pos x="T4" y="T5"/>
                  </a:cxn>
                  <a:cxn ang="0">
                    <a:pos x="T6" y="T7"/>
                  </a:cxn>
                  <a:cxn ang="0">
                    <a:pos x="T8" y="T9"/>
                  </a:cxn>
                </a:cxnLst>
                <a:rect l="0" t="0" r="r" b="b"/>
                <a:pathLst>
                  <a:path w="174" h="546">
                    <a:moveTo>
                      <a:pt x="0" y="546"/>
                    </a:moveTo>
                    <a:lnTo>
                      <a:pt x="42" y="546"/>
                    </a:lnTo>
                    <a:lnTo>
                      <a:pt x="174" y="0"/>
                    </a:lnTo>
                    <a:lnTo>
                      <a:pt x="136" y="0"/>
                    </a:lnTo>
                    <a:lnTo>
                      <a:pt x="0" y="54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7" name="Freeform 39"/>
              <p:cNvSpPr>
                <a:spLocks/>
              </p:cNvSpPr>
              <p:nvPr/>
            </p:nvSpPr>
            <p:spPr bwMode="auto">
              <a:xfrm>
                <a:off x="6291" y="3048"/>
                <a:ext cx="366" cy="546"/>
              </a:xfrm>
              <a:custGeom>
                <a:avLst/>
                <a:gdLst>
                  <a:gd name="T0" fmla="*/ 366 w 366"/>
                  <a:gd name="T1" fmla="*/ 546 h 546"/>
                  <a:gd name="T2" fmla="*/ 132 w 366"/>
                  <a:gd name="T3" fmla="*/ 546 h 546"/>
                  <a:gd name="T4" fmla="*/ 0 w 366"/>
                  <a:gd name="T5" fmla="*/ 0 h 546"/>
                  <a:gd name="T6" fmla="*/ 234 w 366"/>
                  <a:gd name="T7" fmla="*/ 0 h 546"/>
                  <a:gd name="T8" fmla="*/ 366 w 366"/>
                  <a:gd name="T9" fmla="*/ 546 h 546"/>
                </a:gdLst>
                <a:ahLst/>
                <a:cxnLst>
                  <a:cxn ang="0">
                    <a:pos x="T0" y="T1"/>
                  </a:cxn>
                  <a:cxn ang="0">
                    <a:pos x="T2" y="T3"/>
                  </a:cxn>
                  <a:cxn ang="0">
                    <a:pos x="T4" y="T5"/>
                  </a:cxn>
                  <a:cxn ang="0">
                    <a:pos x="T6" y="T7"/>
                  </a:cxn>
                  <a:cxn ang="0">
                    <a:pos x="T8" y="T9"/>
                  </a:cxn>
                </a:cxnLst>
                <a:rect l="0" t="0" r="r" b="b"/>
                <a:pathLst>
                  <a:path w="366" h="546">
                    <a:moveTo>
                      <a:pt x="366" y="546"/>
                    </a:moveTo>
                    <a:lnTo>
                      <a:pt x="132" y="546"/>
                    </a:lnTo>
                    <a:lnTo>
                      <a:pt x="0" y="0"/>
                    </a:lnTo>
                    <a:lnTo>
                      <a:pt x="234" y="0"/>
                    </a:lnTo>
                    <a:lnTo>
                      <a:pt x="366" y="54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8" name="Freeform 40"/>
              <p:cNvSpPr>
                <a:spLocks/>
              </p:cNvSpPr>
              <p:nvPr/>
            </p:nvSpPr>
            <p:spPr bwMode="auto">
              <a:xfrm>
                <a:off x="6415" y="2339"/>
                <a:ext cx="23" cy="403"/>
              </a:xfrm>
              <a:custGeom>
                <a:avLst/>
                <a:gdLst>
                  <a:gd name="T0" fmla="*/ 0 w 23"/>
                  <a:gd name="T1" fmla="*/ 366 h 403"/>
                  <a:gd name="T2" fmla="*/ 23 w 23"/>
                  <a:gd name="T3" fmla="*/ 403 h 403"/>
                  <a:gd name="T4" fmla="*/ 23 w 23"/>
                  <a:gd name="T5" fmla="*/ 0 h 403"/>
                  <a:gd name="T6" fmla="*/ 0 w 23"/>
                  <a:gd name="T7" fmla="*/ 0 h 403"/>
                  <a:gd name="T8" fmla="*/ 0 w 23"/>
                  <a:gd name="T9" fmla="*/ 366 h 403"/>
                </a:gdLst>
                <a:ahLst/>
                <a:cxnLst>
                  <a:cxn ang="0">
                    <a:pos x="T0" y="T1"/>
                  </a:cxn>
                  <a:cxn ang="0">
                    <a:pos x="T2" y="T3"/>
                  </a:cxn>
                  <a:cxn ang="0">
                    <a:pos x="T4" y="T5"/>
                  </a:cxn>
                  <a:cxn ang="0">
                    <a:pos x="T6" y="T7"/>
                  </a:cxn>
                  <a:cxn ang="0">
                    <a:pos x="T8" y="T9"/>
                  </a:cxn>
                </a:cxnLst>
                <a:rect l="0" t="0" r="r" b="b"/>
                <a:pathLst>
                  <a:path w="23" h="403">
                    <a:moveTo>
                      <a:pt x="0" y="366"/>
                    </a:moveTo>
                    <a:lnTo>
                      <a:pt x="23" y="403"/>
                    </a:lnTo>
                    <a:lnTo>
                      <a:pt x="23" y="0"/>
                    </a:lnTo>
                    <a:lnTo>
                      <a:pt x="0" y="0"/>
                    </a:lnTo>
                    <a:lnTo>
                      <a:pt x="0" y="36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9" name="Freeform 41"/>
              <p:cNvSpPr>
                <a:spLocks/>
              </p:cNvSpPr>
              <p:nvPr/>
            </p:nvSpPr>
            <p:spPr bwMode="auto">
              <a:xfrm>
                <a:off x="5848" y="2068"/>
                <a:ext cx="779" cy="248"/>
              </a:xfrm>
              <a:custGeom>
                <a:avLst/>
                <a:gdLst>
                  <a:gd name="T0" fmla="*/ 163 w 779"/>
                  <a:gd name="T1" fmla="*/ 0 h 248"/>
                  <a:gd name="T2" fmla="*/ 779 w 779"/>
                  <a:gd name="T3" fmla="*/ 0 h 248"/>
                  <a:gd name="T4" fmla="*/ 662 w 779"/>
                  <a:gd name="T5" fmla="*/ 248 h 248"/>
                  <a:gd name="T6" fmla="*/ 0 w 779"/>
                  <a:gd name="T7" fmla="*/ 248 h 248"/>
                  <a:gd name="T8" fmla="*/ 163 w 779"/>
                  <a:gd name="T9" fmla="*/ 0 h 248"/>
                </a:gdLst>
                <a:ahLst/>
                <a:cxnLst>
                  <a:cxn ang="0">
                    <a:pos x="T0" y="T1"/>
                  </a:cxn>
                  <a:cxn ang="0">
                    <a:pos x="T2" y="T3"/>
                  </a:cxn>
                  <a:cxn ang="0">
                    <a:pos x="T4" y="T5"/>
                  </a:cxn>
                  <a:cxn ang="0">
                    <a:pos x="T6" y="T7"/>
                  </a:cxn>
                  <a:cxn ang="0">
                    <a:pos x="T8" y="T9"/>
                  </a:cxn>
                </a:cxnLst>
                <a:rect l="0" t="0" r="r" b="b"/>
                <a:pathLst>
                  <a:path w="779" h="248">
                    <a:moveTo>
                      <a:pt x="163" y="0"/>
                    </a:moveTo>
                    <a:lnTo>
                      <a:pt x="779" y="0"/>
                    </a:lnTo>
                    <a:lnTo>
                      <a:pt x="662" y="248"/>
                    </a:lnTo>
                    <a:lnTo>
                      <a:pt x="0" y="248"/>
                    </a:lnTo>
                    <a:lnTo>
                      <a:pt x="16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20" name="Rectangle 43"/>
              <p:cNvSpPr>
                <a:spLocks noChangeArrowheads="1"/>
              </p:cNvSpPr>
              <p:nvPr/>
            </p:nvSpPr>
            <p:spPr bwMode="auto">
              <a:xfrm>
                <a:off x="5901" y="2475"/>
                <a:ext cx="110" cy="1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21" name="Freeform 44"/>
              <p:cNvSpPr>
                <a:spLocks/>
              </p:cNvSpPr>
              <p:nvPr/>
            </p:nvSpPr>
            <p:spPr bwMode="auto">
              <a:xfrm>
                <a:off x="6472" y="3496"/>
                <a:ext cx="166" cy="98"/>
              </a:xfrm>
              <a:custGeom>
                <a:avLst/>
                <a:gdLst>
                  <a:gd name="T0" fmla="*/ 0 w 166"/>
                  <a:gd name="T1" fmla="*/ 98 h 98"/>
                  <a:gd name="T2" fmla="*/ 0 w 166"/>
                  <a:gd name="T3" fmla="*/ 0 h 98"/>
                  <a:gd name="T4" fmla="*/ 166 w 166"/>
                  <a:gd name="T5" fmla="*/ 98 h 98"/>
                  <a:gd name="T6" fmla="*/ 0 w 166"/>
                  <a:gd name="T7" fmla="*/ 98 h 98"/>
                </a:gdLst>
                <a:ahLst/>
                <a:cxnLst>
                  <a:cxn ang="0">
                    <a:pos x="T0" y="T1"/>
                  </a:cxn>
                  <a:cxn ang="0">
                    <a:pos x="T2" y="T3"/>
                  </a:cxn>
                  <a:cxn ang="0">
                    <a:pos x="T4" y="T5"/>
                  </a:cxn>
                  <a:cxn ang="0">
                    <a:pos x="T6" y="T7"/>
                  </a:cxn>
                </a:cxnLst>
                <a:rect l="0" t="0" r="r" b="b"/>
                <a:pathLst>
                  <a:path w="166" h="98">
                    <a:moveTo>
                      <a:pt x="0" y="98"/>
                    </a:moveTo>
                    <a:lnTo>
                      <a:pt x="0" y="0"/>
                    </a:lnTo>
                    <a:lnTo>
                      <a:pt x="166" y="98"/>
                    </a:lnTo>
                    <a:lnTo>
                      <a:pt x="0"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22" name="Freeform 45"/>
              <p:cNvSpPr>
                <a:spLocks/>
              </p:cNvSpPr>
              <p:nvPr/>
            </p:nvSpPr>
            <p:spPr bwMode="auto">
              <a:xfrm>
                <a:off x="6472" y="3492"/>
                <a:ext cx="325" cy="102"/>
              </a:xfrm>
              <a:custGeom>
                <a:avLst/>
                <a:gdLst>
                  <a:gd name="T0" fmla="*/ 159 w 325"/>
                  <a:gd name="T1" fmla="*/ 0 h 102"/>
                  <a:gd name="T2" fmla="*/ 325 w 325"/>
                  <a:gd name="T3" fmla="*/ 102 h 102"/>
                  <a:gd name="T4" fmla="*/ 166 w 325"/>
                  <a:gd name="T5" fmla="*/ 102 h 102"/>
                  <a:gd name="T6" fmla="*/ 0 w 325"/>
                  <a:gd name="T7" fmla="*/ 4 h 102"/>
                  <a:gd name="T8" fmla="*/ 159 w 325"/>
                  <a:gd name="T9" fmla="*/ 0 h 102"/>
                </a:gdLst>
                <a:ahLst/>
                <a:cxnLst>
                  <a:cxn ang="0">
                    <a:pos x="T0" y="T1"/>
                  </a:cxn>
                  <a:cxn ang="0">
                    <a:pos x="T2" y="T3"/>
                  </a:cxn>
                  <a:cxn ang="0">
                    <a:pos x="T4" y="T5"/>
                  </a:cxn>
                  <a:cxn ang="0">
                    <a:pos x="T6" y="T7"/>
                  </a:cxn>
                  <a:cxn ang="0">
                    <a:pos x="T8" y="T9"/>
                  </a:cxn>
                </a:cxnLst>
                <a:rect l="0" t="0" r="r" b="b"/>
                <a:pathLst>
                  <a:path w="325" h="102">
                    <a:moveTo>
                      <a:pt x="159" y="0"/>
                    </a:moveTo>
                    <a:lnTo>
                      <a:pt x="325" y="102"/>
                    </a:lnTo>
                    <a:lnTo>
                      <a:pt x="166" y="102"/>
                    </a:lnTo>
                    <a:lnTo>
                      <a:pt x="0" y="4"/>
                    </a:lnTo>
                    <a:lnTo>
                      <a:pt x="15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23" name="Freeform 46"/>
              <p:cNvSpPr>
                <a:spLocks/>
              </p:cNvSpPr>
              <p:nvPr/>
            </p:nvSpPr>
            <p:spPr bwMode="auto">
              <a:xfrm>
                <a:off x="5777" y="3492"/>
                <a:ext cx="325" cy="102"/>
              </a:xfrm>
              <a:custGeom>
                <a:avLst/>
                <a:gdLst>
                  <a:gd name="T0" fmla="*/ 158 w 325"/>
                  <a:gd name="T1" fmla="*/ 0 h 102"/>
                  <a:gd name="T2" fmla="*/ 325 w 325"/>
                  <a:gd name="T3" fmla="*/ 102 h 102"/>
                  <a:gd name="T4" fmla="*/ 162 w 325"/>
                  <a:gd name="T5" fmla="*/ 102 h 102"/>
                  <a:gd name="T6" fmla="*/ 0 w 325"/>
                  <a:gd name="T7" fmla="*/ 4 h 102"/>
                  <a:gd name="T8" fmla="*/ 158 w 325"/>
                  <a:gd name="T9" fmla="*/ 0 h 102"/>
                </a:gdLst>
                <a:ahLst/>
                <a:cxnLst>
                  <a:cxn ang="0">
                    <a:pos x="T0" y="T1"/>
                  </a:cxn>
                  <a:cxn ang="0">
                    <a:pos x="T2" y="T3"/>
                  </a:cxn>
                  <a:cxn ang="0">
                    <a:pos x="T4" y="T5"/>
                  </a:cxn>
                  <a:cxn ang="0">
                    <a:pos x="T6" y="T7"/>
                  </a:cxn>
                  <a:cxn ang="0">
                    <a:pos x="T8" y="T9"/>
                  </a:cxn>
                </a:cxnLst>
                <a:rect l="0" t="0" r="r" b="b"/>
                <a:pathLst>
                  <a:path w="325" h="102">
                    <a:moveTo>
                      <a:pt x="158" y="0"/>
                    </a:moveTo>
                    <a:lnTo>
                      <a:pt x="325" y="102"/>
                    </a:lnTo>
                    <a:lnTo>
                      <a:pt x="162" y="102"/>
                    </a:lnTo>
                    <a:lnTo>
                      <a:pt x="0" y="4"/>
                    </a:lnTo>
                    <a:lnTo>
                      <a:pt x="15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24" name="Freeform 47"/>
              <p:cNvSpPr>
                <a:spLocks/>
              </p:cNvSpPr>
              <p:nvPr/>
            </p:nvSpPr>
            <p:spPr bwMode="auto">
              <a:xfrm>
                <a:off x="5777" y="3496"/>
                <a:ext cx="166" cy="98"/>
              </a:xfrm>
              <a:custGeom>
                <a:avLst/>
                <a:gdLst>
                  <a:gd name="T0" fmla="*/ 0 w 166"/>
                  <a:gd name="T1" fmla="*/ 98 h 98"/>
                  <a:gd name="T2" fmla="*/ 0 w 166"/>
                  <a:gd name="T3" fmla="*/ 0 h 98"/>
                  <a:gd name="T4" fmla="*/ 166 w 166"/>
                  <a:gd name="T5" fmla="*/ 98 h 98"/>
                  <a:gd name="T6" fmla="*/ 0 w 166"/>
                  <a:gd name="T7" fmla="*/ 98 h 98"/>
                </a:gdLst>
                <a:ahLst/>
                <a:cxnLst>
                  <a:cxn ang="0">
                    <a:pos x="T0" y="T1"/>
                  </a:cxn>
                  <a:cxn ang="0">
                    <a:pos x="T2" y="T3"/>
                  </a:cxn>
                  <a:cxn ang="0">
                    <a:pos x="T4" y="T5"/>
                  </a:cxn>
                  <a:cxn ang="0">
                    <a:pos x="T6" y="T7"/>
                  </a:cxn>
                </a:cxnLst>
                <a:rect l="0" t="0" r="r" b="b"/>
                <a:pathLst>
                  <a:path w="166" h="98">
                    <a:moveTo>
                      <a:pt x="0" y="98"/>
                    </a:moveTo>
                    <a:lnTo>
                      <a:pt x="0" y="0"/>
                    </a:lnTo>
                    <a:lnTo>
                      <a:pt x="166" y="98"/>
                    </a:lnTo>
                    <a:lnTo>
                      <a:pt x="0"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grpSp>
        <p:sp>
          <p:nvSpPr>
            <p:cNvPr id="10" name="Rectangle 9"/>
            <p:cNvSpPr/>
            <p:nvPr/>
          </p:nvSpPr>
          <p:spPr bwMode="auto">
            <a:xfrm>
              <a:off x="7208045" y="754062"/>
              <a:ext cx="3971926" cy="4275571"/>
            </a:xfrm>
            <a:prstGeom prst="rect">
              <a:avLst/>
            </a:prstGeom>
            <a:solidFill>
              <a:schemeClr val="bg1">
                <a:alpha val="6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54" tIns="89654" rIns="33624" bIns="33624" rtlCol="0" anchor="b" anchorCtr="0"/>
            <a:lstStyle/>
            <a:p>
              <a:pPr algn="ctr" defTabSz="914224"/>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 name="Text Placeholder 26"/>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lstStyle/>
          <a:p>
            <a:r>
              <a:rPr lang="en-US" dirty="0" err="1" smtClean="0"/>
              <a:t>IoT</a:t>
            </a:r>
            <a:r>
              <a:rPr lang="en-US" dirty="0" smtClean="0"/>
              <a:t> Core Basics</a:t>
            </a:r>
            <a:endParaRPr lang="en-US" dirty="0"/>
          </a:p>
        </p:txBody>
      </p:sp>
      <p:grpSp>
        <p:nvGrpSpPr>
          <p:cNvPr id="9" name="Group 8"/>
          <p:cNvGrpSpPr/>
          <p:nvPr/>
        </p:nvGrpSpPr>
        <p:grpSpPr>
          <a:xfrm>
            <a:off x="905329" y="1588606"/>
            <a:ext cx="3810292" cy="3810292"/>
            <a:chOff x="3855244" y="373062"/>
            <a:chExt cx="6172200" cy="6172200"/>
          </a:xfrm>
        </p:grpSpPr>
        <p:pic>
          <p:nvPicPr>
            <p:cNvPr id="1028" name="Picture 4" descr="http://downtoearthlinux.com/wp-content/uploads/2014/02/sea-shell.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07644" y="1554162"/>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quot;No&quot; Symbol 7"/>
            <p:cNvSpPr/>
            <p:nvPr/>
          </p:nvSpPr>
          <p:spPr bwMode="auto">
            <a:xfrm>
              <a:off x="3855244" y="373062"/>
              <a:ext cx="6172200" cy="6172200"/>
            </a:xfrm>
            <a:prstGeom prst="noSmoking">
              <a:avLst>
                <a:gd name="adj" fmla="val 11531"/>
              </a:avLst>
            </a:prstGeom>
            <a:solidFill>
              <a:srgbClr val="FF000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54" tIns="89654" rIns="33624" bIns="33624" rtlCol="0" anchor="b" anchorCtr="0"/>
            <a:lstStyle/>
            <a:p>
              <a:pPr algn="ctr" defTabSz="914224"/>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p:cNvPicPr>
            <a:picLocks noChangeAspect="1"/>
          </p:cNvPicPr>
          <p:nvPr/>
        </p:nvPicPr>
        <p:blipFill>
          <a:blip r:embed="rId3"/>
          <a:stretch>
            <a:fillRect/>
          </a:stretch>
        </p:blipFill>
        <p:spPr>
          <a:xfrm>
            <a:off x="5194243" y="1573114"/>
            <a:ext cx="2241348" cy="3659701"/>
          </a:xfrm>
          <a:prstGeom prst="rect">
            <a:avLst/>
          </a:prstGeom>
        </p:spPr>
      </p:pic>
      <p:grpSp>
        <p:nvGrpSpPr>
          <p:cNvPr id="2" name="Group 4"/>
          <p:cNvGrpSpPr>
            <a:grpSpLocks noChangeAspect="1"/>
          </p:cNvGrpSpPr>
          <p:nvPr/>
        </p:nvGrpSpPr>
        <p:grpSpPr bwMode="auto">
          <a:xfrm>
            <a:off x="7914519" y="1569416"/>
            <a:ext cx="2241348" cy="3667095"/>
            <a:chOff x="5357" y="1238"/>
            <a:chExt cx="1440" cy="2356"/>
          </a:xfrm>
        </p:grpSpPr>
        <p:sp>
          <p:nvSpPr>
            <p:cNvPr id="3" name="AutoShape 3"/>
            <p:cNvSpPr>
              <a:spLocks noChangeAspect="1" noChangeArrowheads="1" noTextEdit="1"/>
            </p:cNvSpPr>
            <p:nvPr/>
          </p:nvSpPr>
          <p:spPr bwMode="auto">
            <a:xfrm>
              <a:off x="5357" y="1242"/>
              <a:ext cx="1440" cy="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 name="Freeform 5"/>
            <p:cNvSpPr>
              <a:spLocks/>
            </p:cNvSpPr>
            <p:nvPr/>
          </p:nvSpPr>
          <p:spPr bwMode="auto">
            <a:xfrm>
              <a:off x="6385" y="2697"/>
              <a:ext cx="231" cy="230"/>
            </a:xfrm>
            <a:custGeom>
              <a:avLst/>
              <a:gdLst>
                <a:gd name="T0" fmla="*/ 61 w 61"/>
                <a:gd name="T1" fmla="*/ 46 h 61"/>
                <a:gd name="T2" fmla="*/ 46 w 61"/>
                <a:gd name="T3" fmla="*/ 61 h 61"/>
                <a:gd name="T4" fmla="*/ 16 w 61"/>
                <a:gd name="T5" fmla="*/ 61 h 61"/>
                <a:gd name="T6" fmla="*/ 0 w 61"/>
                <a:gd name="T7" fmla="*/ 46 h 61"/>
                <a:gd name="T8" fmla="*/ 0 w 61"/>
                <a:gd name="T9" fmla="*/ 16 h 61"/>
                <a:gd name="T10" fmla="*/ 16 w 61"/>
                <a:gd name="T11" fmla="*/ 0 h 61"/>
                <a:gd name="T12" fmla="*/ 46 w 61"/>
                <a:gd name="T13" fmla="*/ 0 h 61"/>
                <a:gd name="T14" fmla="*/ 61 w 61"/>
                <a:gd name="T15" fmla="*/ 16 h 61"/>
                <a:gd name="T16" fmla="*/ 61 w 61"/>
                <a:gd name="T17"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1">
                  <a:moveTo>
                    <a:pt x="61" y="46"/>
                  </a:moveTo>
                  <a:cubicBezTo>
                    <a:pt x="61" y="54"/>
                    <a:pt x="54" y="61"/>
                    <a:pt x="46" y="61"/>
                  </a:cubicBezTo>
                  <a:cubicBezTo>
                    <a:pt x="16" y="61"/>
                    <a:pt x="16" y="61"/>
                    <a:pt x="16" y="61"/>
                  </a:cubicBezTo>
                  <a:cubicBezTo>
                    <a:pt x="7" y="61"/>
                    <a:pt x="0" y="54"/>
                    <a:pt x="0" y="46"/>
                  </a:cubicBezTo>
                  <a:cubicBezTo>
                    <a:pt x="0" y="16"/>
                    <a:pt x="0" y="16"/>
                    <a:pt x="0" y="16"/>
                  </a:cubicBezTo>
                  <a:cubicBezTo>
                    <a:pt x="0" y="7"/>
                    <a:pt x="7" y="0"/>
                    <a:pt x="16" y="0"/>
                  </a:cubicBezTo>
                  <a:cubicBezTo>
                    <a:pt x="46" y="0"/>
                    <a:pt x="46" y="0"/>
                    <a:pt x="46" y="0"/>
                  </a:cubicBezTo>
                  <a:cubicBezTo>
                    <a:pt x="54" y="0"/>
                    <a:pt x="61" y="7"/>
                    <a:pt x="61" y="16"/>
                  </a:cubicBezTo>
                  <a:lnTo>
                    <a:pt x="61" y="4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11" name="Rectangle 6"/>
            <p:cNvSpPr>
              <a:spLocks noChangeArrowheads="1"/>
            </p:cNvSpPr>
            <p:nvPr/>
          </p:nvSpPr>
          <p:spPr bwMode="auto">
            <a:xfrm>
              <a:off x="6434" y="2245"/>
              <a:ext cx="68" cy="1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12" name="Freeform 7"/>
            <p:cNvSpPr>
              <a:spLocks/>
            </p:cNvSpPr>
            <p:nvPr/>
          </p:nvSpPr>
          <p:spPr bwMode="auto">
            <a:xfrm>
              <a:off x="6238" y="3048"/>
              <a:ext cx="208" cy="546"/>
            </a:xfrm>
            <a:custGeom>
              <a:avLst/>
              <a:gdLst>
                <a:gd name="T0" fmla="*/ 136 w 208"/>
                <a:gd name="T1" fmla="*/ 546 h 546"/>
                <a:gd name="T2" fmla="*/ 208 w 208"/>
                <a:gd name="T3" fmla="*/ 546 h 546"/>
                <a:gd name="T4" fmla="*/ 72 w 208"/>
                <a:gd name="T5" fmla="*/ 0 h 546"/>
                <a:gd name="T6" fmla="*/ 0 w 208"/>
                <a:gd name="T7" fmla="*/ 0 h 546"/>
                <a:gd name="T8" fmla="*/ 136 w 208"/>
                <a:gd name="T9" fmla="*/ 546 h 546"/>
              </a:gdLst>
              <a:ahLst/>
              <a:cxnLst>
                <a:cxn ang="0">
                  <a:pos x="T0" y="T1"/>
                </a:cxn>
                <a:cxn ang="0">
                  <a:pos x="T2" y="T3"/>
                </a:cxn>
                <a:cxn ang="0">
                  <a:pos x="T4" y="T5"/>
                </a:cxn>
                <a:cxn ang="0">
                  <a:pos x="T6" y="T7"/>
                </a:cxn>
                <a:cxn ang="0">
                  <a:pos x="T8" y="T9"/>
                </a:cxn>
              </a:cxnLst>
              <a:rect l="0" t="0" r="r" b="b"/>
              <a:pathLst>
                <a:path w="208" h="546">
                  <a:moveTo>
                    <a:pt x="136" y="546"/>
                  </a:moveTo>
                  <a:lnTo>
                    <a:pt x="208" y="546"/>
                  </a:lnTo>
                  <a:lnTo>
                    <a:pt x="72" y="0"/>
                  </a:lnTo>
                  <a:lnTo>
                    <a:pt x="0" y="0"/>
                  </a:lnTo>
                  <a:lnTo>
                    <a:pt x="136" y="54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13" name="Rectangle 8"/>
            <p:cNvSpPr>
              <a:spLocks noChangeArrowheads="1"/>
            </p:cNvSpPr>
            <p:nvPr/>
          </p:nvSpPr>
          <p:spPr bwMode="auto">
            <a:xfrm>
              <a:off x="6034" y="2663"/>
              <a:ext cx="102" cy="12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14" name="Freeform 9"/>
            <p:cNvSpPr>
              <a:spLocks/>
            </p:cNvSpPr>
            <p:nvPr/>
          </p:nvSpPr>
          <p:spPr bwMode="auto">
            <a:xfrm>
              <a:off x="6204" y="2663"/>
              <a:ext cx="249" cy="385"/>
            </a:xfrm>
            <a:custGeom>
              <a:avLst/>
              <a:gdLst>
                <a:gd name="T0" fmla="*/ 249 w 249"/>
                <a:gd name="T1" fmla="*/ 385 h 385"/>
                <a:gd name="T2" fmla="*/ 87 w 249"/>
                <a:gd name="T3" fmla="*/ 385 h 385"/>
                <a:gd name="T4" fmla="*/ 0 w 249"/>
                <a:gd name="T5" fmla="*/ 0 h 385"/>
                <a:gd name="T6" fmla="*/ 159 w 249"/>
                <a:gd name="T7" fmla="*/ 0 h 385"/>
                <a:gd name="T8" fmla="*/ 249 w 249"/>
                <a:gd name="T9" fmla="*/ 385 h 385"/>
              </a:gdLst>
              <a:ahLst/>
              <a:cxnLst>
                <a:cxn ang="0">
                  <a:pos x="T0" y="T1"/>
                </a:cxn>
                <a:cxn ang="0">
                  <a:pos x="T2" y="T3"/>
                </a:cxn>
                <a:cxn ang="0">
                  <a:pos x="T4" y="T5"/>
                </a:cxn>
                <a:cxn ang="0">
                  <a:pos x="T6" y="T7"/>
                </a:cxn>
                <a:cxn ang="0">
                  <a:pos x="T8" y="T9"/>
                </a:cxn>
              </a:cxnLst>
              <a:rect l="0" t="0" r="r" b="b"/>
              <a:pathLst>
                <a:path w="249" h="385">
                  <a:moveTo>
                    <a:pt x="249" y="385"/>
                  </a:moveTo>
                  <a:lnTo>
                    <a:pt x="87" y="385"/>
                  </a:lnTo>
                  <a:lnTo>
                    <a:pt x="0" y="0"/>
                  </a:lnTo>
                  <a:lnTo>
                    <a:pt x="159" y="0"/>
                  </a:lnTo>
                  <a:lnTo>
                    <a:pt x="249" y="38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15" name="Freeform 10"/>
            <p:cNvSpPr>
              <a:spLocks/>
            </p:cNvSpPr>
            <p:nvPr/>
          </p:nvSpPr>
          <p:spPr bwMode="auto">
            <a:xfrm>
              <a:off x="6204" y="2663"/>
              <a:ext cx="147" cy="385"/>
            </a:xfrm>
            <a:custGeom>
              <a:avLst/>
              <a:gdLst>
                <a:gd name="T0" fmla="*/ 147 w 147"/>
                <a:gd name="T1" fmla="*/ 385 h 385"/>
                <a:gd name="T2" fmla="*/ 87 w 147"/>
                <a:gd name="T3" fmla="*/ 385 h 385"/>
                <a:gd name="T4" fmla="*/ 0 w 147"/>
                <a:gd name="T5" fmla="*/ 0 h 385"/>
                <a:gd name="T6" fmla="*/ 56 w 147"/>
                <a:gd name="T7" fmla="*/ 0 h 385"/>
                <a:gd name="T8" fmla="*/ 147 w 147"/>
                <a:gd name="T9" fmla="*/ 385 h 385"/>
              </a:gdLst>
              <a:ahLst/>
              <a:cxnLst>
                <a:cxn ang="0">
                  <a:pos x="T0" y="T1"/>
                </a:cxn>
                <a:cxn ang="0">
                  <a:pos x="T2" y="T3"/>
                </a:cxn>
                <a:cxn ang="0">
                  <a:pos x="T4" y="T5"/>
                </a:cxn>
                <a:cxn ang="0">
                  <a:pos x="T6" y="T7"/>
                </a:cxn>
                <a:cxn ang="0">
                  <a:pos x="T8" y="T9"/>
                </a:cxn>
              </a:cxnLst>
              <a:rect l="0" t="0" r="r" b="b"/>
              <a:pathLst>
                <a:path w="147" h="385">
                  <a:moveTo>
                    <a:pt x="147" y="385"/>
                  </a:moveTo>
                  <a:lnTo>
                    <a:pt x="87" y="385"/>
                  </a:lnTo>
                  <a:lnTo>
                    <a:pt x="0" y="0"/>
                  </a:lnTo>
                  <a:lnTo>
                    <a:pt x="56" y="0"/>
                  </a:lnTo>
                  <a:lnTo>
                    <a:pt x="147" y="38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16" name="Rectangle 11"/>
            <p:cNvSpPr>
              <a:spLocks noChangeArrowheads="1"/>
            </p:cNvSpPr>
            <p:nvPr/>
          </p:nvSpPr>
          <p:spPr bwMode="auto">
            <a:xfrm>
              <a:off x="6461" y="2113"/>
              <a:ext cx="128" cy="2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17" name="Freeform 12"/>
            <p:cNvSpPr>
              <a:spLocks/>
            </p:cNvSpPr>
            <p:nvPr/>
          </p:nvSpPr>
          <p:spPr bwMode="auto">
            <a:xfrm>
              <a:off x="6438" y="2339"/>
              <a:ext cx="193" cy="513"/>
            </a:xfrm>
            <a:custGeom>
              <a:avLst/>
              <a:gdLst>
                <a:gd name="T0" fmla="*/ 193 w 193"/>
                <a:gd name="T1" fmla="*/ 513 h 513"/>
                <a:gd name="T2" fmla="*/ 0 w 193"/>
                <a:gd name="T3" fmla="*/ 399 h 513"/>
                <a:gd name="T4" fmla="*/ 0 w 193"/>
                <a:gd name="T5" fmla="*/ 0 h 513"/>
                <a:gd name="T6" fmla="*/ 193 w 193"/>
                <a:gd name="T7" fmla="*/ 0 h 513"/>
                <a:gd name="T8" fmla="*/ 193 w 193"/>
                <a:gd name="T9" fmla="*/ 513 h 513"/>
              </a:gdLst>
              <a:ahLst/>
              <a:cxnLst>
                <a:cxn ang="0">
                  <a:pos x="T0" y="T1"/>
                </a:cxn>
                <a:cxn ang="0">
                  <a:pos x="T2" y="T3"/>
                </a:cxn>
                <a:cxn ang="0">
                  <a:pos x="T4" y="T5"/>
                </a:cxn>
                <a:cxn ang="0">
                  <a:pos x="T6" y="T7"/>
                </a:cxn>
                <a:cxn ang="0">
                  <a:pos x="T8" y="T9"/>
                </a:cxn>
              </a:cxnLst>
              <a:rect l="0" t="0" r="r" b="b"/>
              <a:pathLst>
                <a:path w="193" h="513">
                  <a:moveTo>
                    <a:pt x="193" y="513"/>
                  </a:moveTo>
                  <a:lnTo>
                    <a:pt x="0" y="399"/>
                  </a:lnTo>
                  <a:lnTo>
                    <a:pt x="0" y="0"/>
                  </a:lnTo>
                  <a:lnTo>
                    <a:pt x="193" y="0"/>
                  </a:lnTo>
                  <a:lnTo>
                    <a:pt x="193" y="51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18" name="Freeform 13"/>
            <p:cNvSpPr>
              <a:spLocks/>
            </p:cNvSpPr>
            <p:nvPr/>
          </p:nvSpPr>
          <p:spPr bwMode="auto">
            <a:xfrm>
              <a:off x="5644" y="2697"/>
              <a:ext cx="235" cy="230"/>
            </a:xfrm>
            <a:custGeom>
              <a:avLst/>
              <a:gdLst>
                <a:gd name="T0" fmla="*/ 62 w 62"/>
                <a:gd name="T1" fmla="*/ 46 h 61"/>
                <a:gd name="T2" fmla="*/ 46 w 62"/>
                <a:gd name="T3" fmla="*/ 61 h 61"/>
                <a:gd name="T4" fmla="*/ 16 w 62"/>
                <a:gd name="T5" fmla="*/ 61 h 61"/>
                <a:gd name="T6" fmla="*/ 0 w 62"/>
                <a:gd name="T7" fmla="*/ 46 h 61"/>
                <a:gd name="T8" fmla="*/ 0 w 62"/>
                <a:gd name="T9" fmla="*/ 16 h 61"/>
                <a:gd name="T10" fmla="*/ 16 w 62"/>
                <a:gd name="T11" fmla="*/ 0 h 61"/>
                <a:gd name="T12" fmla="*/ 46 w 62"/>
                <a:gd name="T13" fmla="*/ 0 h 61"/>
                <a:gd name="T14" fmla="*/ 62 w 62"/>
                <a:gd name="T15" fmla="*/ 16 h 61"/>
                <a:gd name="T16" fmla="*/ 62 w 62"/>
                <a:gd name="T17"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1">
                  <a:moveTo>
                    <a:pt x="62" y="46"/>
                  </a:moveTo>
                  <a:cubicBezTo>
                    <a:pt x="62" y="54"/>
                    <a:pt x="55" y="61"/>
                    <a:pt x="46" y="61"/>
                  </a:cubicBezTo>
                  <a:cubicBezTo>
                    <a:pt x="16" y="61"/>
                    <a:pt x="16" y="61"/>
                    <a:pt x="16" y="61"/>
                  </a:cubicBezTo>
                  <a:cubicBezTo>
                    <a:pt x="7" y="61"/>
                    <a:pt x="0" y="54"/>
                    <a:pt x="0" y="46"/>
                  </a:cubicBezTo>
                  <a:cubicBezTo>
                    <a:pt x="0" y="16"/>
                    <a:pt x="0" y="16"/>
                    <a:pt x="0" y="16"/>
                  </a:cubicBezTo>
                  <a:cubicBezTo>
                    <a:pt x="0" y="7"/>
                    <a:pt x="7" y="0"/>
                    <a:pt x="16" y="0"/>
                  </a:cubicBezTo>
                  <a:cubicBezTo>
                    <a:pt x="46" y="0"/>
                    <a:pt x="46" y="0"/>
                    <a:pt x="46" y="0"/>
                  </a:cubicBezTo>
                  <a:cubicBezTo>
                    <a:pt x="55" y="0"/>
                    <a:pt x="62" y="7"/>
                    <a:pt x="62" y="16"/>
                  </a:cubicBezTo>
                  <a:lnTo>
                    <a:pt x="62" y="4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19" name="Freeform 14"/>
            <p:cNvSpPr>
              <a:spLocks/>
            </p:cNvSpPr>
            <p:nvPr/>
          </p:nvSpPr>
          <p:spPr bwMode="auto">
            <a:xfrm>
              <a:off x="6449" y="1917"/>
              <a:ext cx="208" cy="200"/>
            </a:xfrm>
            <a:custGeom>
              <a:avLst/>
              <a:gdLst>
                <a:gd name="T0" fmla="*/ 55 w 55"/>
                <a:gd name="T1" fmla="*/ 38 h 53"/>
                <a:gd name="T2" fmla="*/ 40 w 55"/>
                <a:gd name="T3" fmla="*/ 53 h 53"/>
                <a:gd name="T4" fmla="*/ 14 w 55"/>
                <a:gd name="T5" fmla="*/ 53 h 53"/>
                <a:gd name="T6" fmla="*/ 0 w 55"/>
                <a:gd name="T7" fmla="*/ 38 h 53"/>
                <a:gd name="T8" fmla="*/ 0 w 55"/>
                <a:gd name="T9" fmla="*/ 15 h 53"/>
                <a:gd name="T10" fmla="*/ 14 w 55"/>
                <a:gd name="T11" fmla="*/ 0 h 53"/>
                <a:gd name="T12" fmla="*/ 40 w 55"/>
                <a:gd name="T13" fmla="*/ 0 h 53"/>
                <a:gd name="T14" fmla="*/ 55 w 55"/>
                <a:gd name="T15" fmla="*/ 15 h 53"/>
                <a:gd name="T16" fmla="*/ 55 w 55"/>
                <a:gd name="T17"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3">
                  <a:moveTo>
                    <a:pt x="55" y="38"/>
                  </a:moveTo>
                  <a:cubicBezTo>
                    <a:pt x="55" y="46"/>
                    <a:pt x="48" y="53"/>
                    <a:pt x="40" y="53"/>
                  </a:cubicBezTo>
                  <a:cubicBezTo>
                    <a:pt x="14" y="53"/>
                    <a:pt x="14" y="53"/>
                    <a:pt x="14" y="53"/>
                  </a:cubicBezTo>
                  <a:cubicBezTo>
                    <a:pt x="6" y="53"/>
                    <a:pt x="0" y="46"/>
                    <a:pt x="0" y="38"/>
                  </a:cubicBezTo>
                  <a:cubicBezTo>
                    <a:pt x="0" y="15"/>
                    <a:pt x="0" y="15"/>
                    <a:pt x="0" y="15"/>
                  </a:cubicBezTo>
                  <a:cubicBezTo>
                    <a:pt x="0" y="7"/>
                    <a:pt x="6" y="0"/>
                    <a:pt x="14" y="0"/>
                  </a:cubicBezTo>
                  <a:cubicBezTo>
                    <a:pt x="40" y="0"/>
                    <a:pt x="40" y="0"/>
                    <a:pt x="40" y="0"/>
                  </a:cubicBezTo>
                  <a:cubicBezTo>
                    <a:pt x="48" y="0"/>
                    <a:pt x="55" y="7"/>
                    <a:pt x="55" y="15"/>
                  </a:cubicBezTo>
                  <a:lnTo>
                    <a:pt x="55" y="3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0" name="Freeform 15"/>
            <p:cNvSpPr>
              <a:spLocks/>
            </p:cNvSpPr>
            <p:nvPr/>
          </p:nvSpPr>
          <p:spPr bwMode="auto">
            <a:xfrm>
              <a:off x="5588" y="1917"/>
              <a:ext cx="207" cy="200"/>
            </a:xfrm>
            <a:custGeom>
              <a:avLst/>
              <a:gdLst>
                <a:gd name="T0" fmla="*/ 55 w 55"/>
                <a:gd name="T1" fmla="*/ 38 h 53"/>
                <a:gd name="T2" fmla="*/ 40 w 55"/>
                <a:gd name="T3" fmla="*/ 53 h 53"/>
                <a:gd name="T4" fmla="*/ 14 w 55"/>
                <a:gd name="T5" fmla="*/ 53 h 53"/>
                <a:gd name="T6" fmla="*/ 0 w 55"/>
                <a:gd name="T7" fmla="*/ 38 h 53"/>
                <a:gd name="T8" fmla="*/ 0 w 55"/>
                <a:gd name="T9" fmla="*/ 15 h 53"/>
                <a:gd name="T10" fmla="*/ 14 w 55"/>
                <a:gd name="T11" fmla="*/ 0 h 53"/>
                <a:gd name="T12" fmla="*/ 40 w 55"/>
                <a:gd name="T13" fmla="*/ 0 h 53"/>
                <a:gd name="T14" fmla="*/ 55 w 55"/>
                <a:gd name="T15" fmla="*/ 15 h 53"/>
                <a:gd name="T16" fmla="*/ 55 w 55"/>
                <a:gd name="T17"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3">
                  <a:moveTo>
                    <a:pt x="55" y="38"/>
                  </a:moveTo>
                  <a:cubicBezTo>
                    <a:pt x="55" y="46"/>
                    <a:pt x="48" y="53"/>
                    <a:pt x="40" y="53"/>
                  </a:cubicBezTo>
                  <a:cubicBezTo>
                    <a:pt x="14" y="53"/>
                    <a:pt x="14" y="53"/>
                    <a:pt x="14" y="53"/>
                  </a:cubicBezTo>
                  <a:cubicBezTo>
                    <a:pt x="6" y="53"/>
                    <a:pt x="0" y="46"/>
                    <a:pt x="0" y="38"/>
                  </a:cubicBezTo>
                  <a:cubicBezTo>
                    <a:pt x="0" y="15"/>
                    <a:pt x="0" y="15"/>
                    <a:pt x="0" y="15"/>
                  </a:cubicBezTo>
                  <a:cubicBezTo>
                    <a:pt x="0" y="7"/>
                    <a:pt x="6" y="0"/>
                    <a:pt x="14" y="0"/>
                  </a:cubicBezTo>
                  <a:cubicBezTo>
                    <a:pt x="40" y="0"/>
                    <a:pt x="40" y="0"/>
                    <a:pt x="40" y="0"/>
                  </a:cubicBezTo>
                  <a:cubicBezTo>
                    <a:pt x="48" y="0"/>
                    <a:pt x="55" y="7"/>
                    <a:pt x="55" y="15"/>
                  </a:cubicBezTo>
                  <a:lnTo>
                    <a:pt x="55" y="3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1" name="Freeform 16"/>
            <p:cNvSpPr>
              <a:spLocks/>
            </p:cNvSpPr>
            <p:nvPr/>
          </p:nvSpPr>
          <p:spPr bwMode="auto">
            <a:xfrm>
              <a:off x="5361" y="1238"/>
              <a:ext cx="775" cy="909"/>
            </a:xfrm>
            <a:custGeom>
              <a:avLst/>
              <a:gdLst>
                <a:gd name="T0" fmla="*/ 0 w 775"/>
                <a:gd name="T1" fmla="*/ 0 h 909"/>
                <a:gd name="T2" fmla="*/ 147 w 775"/>
                <a:gd name="T3" fmla="*/ 0 h 909"/>
                <a:gd name="T4" fmla="*/ 775 w 775"/>
                <a:gd name="T5" fmla="*/ 686 h 909"/>
                <a:gd name="T6" fmla="*/ 544 w 775"/>
                <a:gd name="T7" fmla="*/ 909 h 909"/>
                <a:gd name="T8" fmla="*/ 0 w 775"/>
                <a:gd name="T9" fmla="*/ 0 h 909"/>
              </a:gdLst>
              <a:ahLst/>
              <a:cxnLst>
                <a:cxn ang="0">
                  <a:pos x="T0" y="T1"/>
                </a:cxn>
                <a:cxn ang="0">
                  <a:pos x="T2" y="T3"/>
                </a:cxn>
                <a:cxn ang="0">
                  <a:pos x="T4" y="T5"/>
                </a:cxn>
                <a:cxn ang="0">
                  <a:pos x="T6" y="T7"/>
                </a:cxn>
                <a:cxn ang="0">
                  <a:pos x="T8" y="T9"/>
                </a:cxn>
              </a:cxnLst>
              <a:rect l="0" t="0" r="r" b="b"/>
              <a:pathLst>
                <a:path w="775" h="909">
                  <a:moveTo>
                    <a:pt x="0" y="0"/>
                  </a:moveTo>
                  <a:lnTo>
                    <a:pt x="147" y="0"/>
                  </a:lnTo>
                  <a:lnTo>
                    <a:pt x="775" y="686"/>
                  </a:lnTo>
                  <a:lnTo>
                    <a:pt x="544" y="909"/>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2" name="Freeform 17"/>
            <p:cNvSpPr>
              <a:spLocks/>
            </p:cNvSpPr>
            <p:nvPr/>
          </p:nvSpPr>
          <p:spPr bwMode="auto">
            <a:xfrm>
              <a:off x="5962" y="1238"/>
              <a:ext cx="775" cy="909"/>
            </a:xfrm>
            <a:custGeom>
              <a:avLst/>
              <a:gdLst>
                <a:gd name="T0" fmla="*/ 775 w 775"/>
                <a:gd name="T1" fmla="*/ 0 h 909"/>
                <a:gd name="T2" fmla="*/ 627 w 775"/>
                <a:gd name="T3" fmla="*/ 0 h 909"/>
                <a:gd name="T4" fmla="*/ 0 w 775"/>
                <a:gd name="T5" fmla="*/ 686 h 909"/>
                <a:gd name="T6" fmla="*/ 234 w 775"/>
                <a:gd name="T7" fmla="*/ 909 h 909"/>
                <a:gd name="T8" fmla="*/ 775 w 775"/>
                <a:gd name="T9" fmla="*/ 0 h 909"/>
              </a:gdLst>
              <a:ahLst/>
              <a:cxnLst>
                <a:cxn ang="0">
                  <a:pos x="T0" y="T1"/>
                </a:cxn>
                <a:cxn ang="0">
                  <a:pos x="T2" y="T3"/>
                </a:cxn>
                <a:cxn ang="0">
                  <a:pos x="T4" y="T5"/>
                </a:cxn>
                <a:cxn ang="0">
                  <a:pos x="T6" y="T7"/>
                </a:cxn>
                <a:cxn ang="0">
                  <a:pos x="T8" y="T9"/>
                </a:cxn>
              </a:cxnLst>
              <a:rect l="0" t="0" r="r" b="b"/>
              <a:pathLst>
                <a:path w="775" h="909">
                  <a:moveTo>
                    <a:pt x="775" y="0"/>
                  </a:moveTo>
                  <a:lnTo>
                    <a:pt x="627" y="0"/>
                  </a:lnTo>
                  <a:lnTo>
                    <a:pt x="0" y="686"/>
                  </a:lnTo>
                  <a:lnTo>
                    <a:pt x="234" y="909"/>
                  </a:lnTo>
                  <a:lnTo>
                    <a:pt x="77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5" name="Freeform 20"/>
            <p:cNvSpPr>
              <a:spLocks/>
            </p:cNvSpPr>
            <p:nvPr/>
          </p:nvSpPr>
          <p:spPr bwMode="auto">
            <a:xfrm>
              <a:off x="5848" y="1860"/>
              <a:ext cx="779" cy="456"/>
            </a:xfrm>
            <a:custGeom>
              <a:avLst/>
              <a:gdLst>
                <a:gd name="T0" fmla="*/ 662 w 779"/>
                <a:gd name="T1" fmla="*/ 456 h 456"/>
                <a:gd name="T2" fmla="*/ 0 w 779"/>
                <a:gd name="T3" fmla="*/ 456 h 456"/>
                <a:gd name="T4" fmla="*/ 61 w 779"/>
                <a:gd name="T5" fmla="*/ 290 h 456"/>
                <a:gd name="T6" fmla="*/ 0 w 779"/>
                <a:gd name="T7" fmla="*/ 0 h 456"/>
                <a:gd name="T8" fmla="*/ 662 w 779"/>
                <a:gd name="T9" fmla="*/ 0 h 456"/>
                <a:gd name="T10" fmla="*/ 779 w 779"/>
                <a:gd name="T11" fmla="*/ 208 h 456"/>
                <a:gd name="T12" fmla="*/ 662 w 779"/>
                <a:gd name="T13" fmla="*/ 456 h 456"/>
              </a:gdLst>
              <a:ahLst/>
              <a:cxnLst>
                <a:cxn ang="0">
                  <a:pos x="T0" y="T1"/>
                </a:cxn>
                <a:cxn ang="0">
                  <a:pos x="T2" y="T3"/>
                </a:cxn>
                <a:cxn ang="0">
                  <a:pos x="T4" y="T5"/>
                </a:cxn>
                <a:cxn ang="0">
                  <a:pos x="T6" y="T7"/>
                </a:cxn>
                <a:cxn ang="0">
                  <a:pos x="T8" y="T9"/>
                </a:cxn>
                <a:cxn ang="0">
                  <a:pos x="T10" y="T11"/>
                </a:cxn>
                <a:cxn ang="0">
                  <a:pos x="T12" y="T13"/>
                </a:cxn>
              </a:cxnLst>
              <a:rect l="0" t="0" r="r" b="b"/>
              <a:pathLst>
                <a:path w="779" h="456">
                  <a:moveTo>
                    <a:pt x="662" y="456"/>
                  </a:moveTo>
                  <a:lnTo>
                    <a:pt x="0" y="456"/>
                  </a:lnTo>
                  <a:lnTo>
                    <a:pt x="61" y="290"/>
                  </a:lnTo>
                  <a:lnTo>
                    <a:pt x="0" y="0"/>
                  </a:lnTo>
                  <a:lnTo>
                    <a:pt x="662" y="0"/>
                  </a:lnTo>
                  <a:lnTo>
                    <a:pt x="779" y="208"/>
                  </a:lnTo>
                  <a:lnTo>
                    <a:pt x="662" y="45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6" name="Freeform 21"/>
            <p:cNvSpPr>
              <a:spLocks/>
            </p:cNvSpPr>
            <p:nvPr/>
          </p:nvSpPr>
          <p:spPr bwMode="auto">
            <a:xfrm>
              <a:off x="5848" y="1860"/>
              <a:ext cx="163" cy="456"/>
            </a:xfrm>
            <a:custGeom>
              <a:avLst/>
              <a:gdLst>
                <a:gd name="T0" fmla="*/ 0 w 163"/>
                <a:gd name="T1" fmla="*/ 0 h 456"/>
                <a:gd name="T2" fmla="*/ 163 w 163"/>
                <a:gd name="T3" fmla="*/ 208 h 456"/>
                <a:gd name="T4" fmla="*/ 0 w 163"/>
                <a:gd name="T5" fmla="*/ 456 h 456"/>
                <a:gd name="T6" fmla="*/ 0 w 163"/>
                <a:gd name="T7" fmla="*/ 0 h 456"/>
              </a:gdLst>
              <a:ahLst/>
              <a:cxnLst>
                <a:cxn ang="0">
                  <a:pos x="T0" y="T1"/>
                </a:cxn>
                <a:cxn ang="0">
                  <a:pos x="T2" y="T3"/>
                </a:cxn>
                <a:cxn ang="0">
                  <a:pos x="T4" y="T5"/>
                </a:cxn>
                <a:cxn ang="0">
                  <a:pos x="T6" y="T7"/>
                </a:cxn>
              </a:cxnLst>
              <a:rect l="0" t="0" r="r" b="b"/>
              <a:pathLst>
                <a:path w="163" h="456">
                  <a:moveTo>
                    <a:pt x="0" y="0"/>
                  </a:moveTo>
                  <a:lnTo>
                    <a:pt x="163" y="208"/>
                  </a:lnTo>
                  <a:lnTo>
                    <a:pt x="0" y="456"/>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28" name="Freeform 23"/>
            <p:cNvSpPr>
              <a:spLocks/>
            </p:cNvSpPr>
            <p:nvPr/>
          </p:nvSpPr>
          <p:spPr bwMode="auto">
            <a:xfrm>
              <a:off x="5678" y="1917"/>
              <a:ext cx="208" cy="200"/>
            </a:xfrm>
            <a:custGeom>
              <a:avLst/>
              <a:gdLst>
                <a:gd name="T0" fmla="*/ 55 w 55"/>
                <a:gd name="T1" fmla="*/ 38 h 53"/>
                <a:gd name="T2" fmla="*/ 41 w 55"/>
                <a:gd name="T3" fmla="*/ 53 h 53"/>
                <a:gd name="T4" fmla="*/ 15 w 55"/>
                <a:gd name="T5" fmla="*/ 53 h 53"/>
                <a:gd name="T6" fmla="*/ 0 w 55"/>
                <a:gd name="T7" fmla="*/ 38 h 53"/>
                <a:gd name="T8" fmla="*/ 0 w 55"/>
                <a:gd name="T9" fmla="*/ 15 h 53"/>
                <a:gd name="T10" fmla="*/ 15 w 55"/>
                <a:gd name="T11" fmla="*/ 0 h 53"/>
                <a:gd name="T12" fmla="*/ 41 w 55"/>
                <a:gd name="T13" fmla="*/ 0 h 53"/>
                <a:gd name="T14" fmla="*/ 55 w 55"/>
                <a:gd name="T15" fmla="*/ 15 h 53"/>
                <a:gd name="T16" fmla="*/ 55 w 55"/>
                <a:gd name="T17"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3">
                  <a:moveTo>
                    <a:pt x="55" y="38"/>
                  </a:moveTo>
                  <a:cubicBezTo>
                    <a:pt x="55" y="46"/>
                    <a:pt x="49" y="53"/>
                    <a:pt x="41" y="53"/>
                  </a:cubicBezTo>
                  <a:cubicBezTo>
                    <a:pt x="15" y="53"/>
                    <a:pt x="15" y="53"/>
                    <a:pt x="15" y="53"/>
                  </a:cubicBezTo>
                  <a:cubicBezTo>
                    <a:pt x="7" y="53"/>
                    <a:pt x="0" y="46"/>
                    <a:pt x="0" y="38"/>
                  </a:cubicBezTo>
                  <a:cubicBezTo>
                    <a:pt x="0" y="15"/>
                    <a:pt x="0" y="15"/>
                    <a:pt x="0" y="15"/>
                  </a:cubicBezTo>
                  <a:cubicBezTo>
                    <a:pt x="0" y="7"/>
                    <a:pt x="7" y="0"/>
                    <a:pt x="15" y="0"/>
                  </a:cubicBezTo>
                  <a:cubicBezTo>
                    <a:pt x="41" y="0"/>
                    <a:pt x="41" y="0"/>
                    <a:pt x="41" y="0"/>
                  </a:cubicBezTo>
                  <a:cubicBezTo>
                    <a:pt x="49" y="0"/>
                    <a:pt x="55" y="7"/>
                    <a:pt x="55" y="15"/>
                  </a:cubicBezTo>
                  <a:lnTo>
                    <a:pt x="55" y="3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1" name="Rectangle 26"/>
            <p:cNvSpPr>
              <a:spLocks noChangeArrowheads="1"/>
            </p:cNvSpPr>
            <p:nvPr/>
          </p:nvSpPr>
          <p:spPr bwMode="auto">
            <a:xfrm>
              <a:off x="5663" y="2113"/>
              <a:ext cx="129" cy="2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2" name="Rectangle 27"/>
            <p:cNvSpPr>
              <a:spLocks noChangeArrowheads="1"/>
            </p:cNvSpPr>
            <p:nvPr/>
          </p:nvSpPr>
          <p:spPr bwMode="auto">
            <a:xfrm>
              <a:off x="5625" y="2113"/>
              <a:ext cx="38" cy="22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3" name="Freeform 28"/>
            <p:cNvSpPr>
              <a:spLocks/>
            </p:cNvSpPr>
            <p:nvPr/>
          </p:nvSpPr>
          <p:spPr bwMode="auto">
            <a:xfrm>
              <a:off x="5588" y="2339"/>
              <a:ext cx="226" cy="513"/>
            </a:xfrm>
            <a:custGeom>
              <a:avLst/>
              <a:gdLst>
                <a:gd name="T0" fmla="*/ 37 w 226"/>
                <a:gd name="T1" fmla="*/ 513 h 513"/>
                <a:gd name="T2" fmla="*/ 226 w 226"/>
                <a:gd name="T3" fmla="*/ 399 h 513"/>
                <a:gd name="T4" fmla="*/ 226 w 226"/>
                <a:gd name="T5" fmla="*/ 0 h 513"/>
                <a:gd name="T6" fmla="*/ 0 w 226"/>
                <a:gd name="T7" fmla="*/ 0 h 513"/>
                <a:gd name="T8" fmla="*/ 37 w 226"/>
                <a:gd name="T9" fmla="*/ 513 h 513"/>
              </a:gdLst>
              <a:ahLst/>
              <a:cxnLst>
                <a:cxn ang="0">
                  <a:pos x="T0" y="T1"/>
                </a:cxn>
                <a:cxn ang="0">
                  <a:pos x="T2" y="T3"/>
                </a:cxn>
                <a:cxn ang="0">
                  <a:pos x="T4" y="T5"/>
                </a:cxn>
                <a:cxn ang="0">
                  <a:pos x="T6" y="T7"/>
                </a:cxn>
                <a:cxn ang="0">
                  <a:pos x="T8" y="T9"/>
                </a:cxn>
              </a:cxnLst>
              <a:rect l="0" t="0" r="r" b="b"/>
              <a:pathLst>
                <a:path w="226" h="513">
                  <a:moveTo>
                    <a:pt x="37" y="513"/>
                  </a:moveTo>
                  <a:lnTo>
                    <a:pt x="226" y="399"/>
                  </a:lnTo>
                  <a:lnTo>
                    <a:pt x="226" y="0"/>
                  </a:lnTo>
                  <a:lnTo>
                    <a:pt x="0" y="0"/>
                  </a:lnTo>
                  <a:lnTo>
                    <a:pt x="37" y="51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4" name="Rectangle 29"/>
            <p:cNvSpPr>
              <a:spLocks noChangeArrowheads="1"/>
            </p:cNvSpPr>
            <p:nvPr/>
          </p:nvSpPr>
          <p:spPr bwMode="auto">
            <a:xfrm>
              <a:off x="5588" y="2339"/>
              <a:ext cx="37" cy="5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5" name="Rectangle 30"/>
            <p:cNvSpPr>
              <a:spLocks noChangeArrowheads="1"/>
            </p:cNvSpPr>
            <p:nvPr/>
          </p:nvSpPr>
          <p:spPr bwMode="auto">
            <a:xfrm>
              <a:off x="5947" y="2316"/>
              <a:ext cx="400" cy="2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6" name="Rectangle 31"/>
            <p:cNvSpPr>
              <a:spLocks noChangeArrowheads="1"/>
            </p:cNvSpPr>
            <p:nvPr/>
          </p:nvSpPr>
          <p:spPr bwMode="auto">
            <a:xfrm>
              <a:off x="5947" y="2316"/>
              <a:ext cx="64" cy="29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7" name="Freeform 32"/>
            <p:cNvSpPr>
              <a:spLocks/>
            </p:cNvSpPr>
            <p:nvPr/>
          </p:nvSpPr>
          <p:spPr bwMode="auto">
            <a:xfrm>
              <a:off x="5947" y="2316"/>
              <a:ext cx="400" cy="68"/>
            </a:xfrm>
            <a:custGeom>
              <a:avLst/>
              <a:gdLst>
                <a:gd name="T0" fmla="*/ 400 w 400"/>
                <a:gd name="T1" fmla="*/ 0 h 68"/>
                <a:gd name="T2" fmla="*/ 0 w 400"/>
                <a:gd name="T3" fmla="*/ 68 h 68"/>
                <a:gd name="T4" fmla="*/ 0 w 400"/>
                <a:gd name="T5" fmla="*/ 0 h 68"/>
                <a:gd name="T6" fmla="*/ 400 w 400"/>
                <a:gd name="T7" fmla="*/ 0 h 68"/>
                <a:gd name="T8" fmla="*/ 400 w 400"/>
                <a:gd name="T9" fmla="*/ 0 h 68"/>
              </a:gdLst>
              <a:ahLst/>
              <a:cxnLst>
                <a:cxn ang="0">
                  <a:pos x="T0" y="T1"/>
                </a:cxn>
                <a:cxn ang="0">
                  <a:pos x="T2" y="T3"/>
                </a:cxn>
                <a:cxn ang="0">
                  <a:pos x="T4" y="T5"/>
                </a:cxn>
                <a:cxn ang="0">
                  <a:pos x="T6" y="T7"/>
                </a:cxn>
                <a:cxn ang="0">
                  <a:pos x="T8" y="T9"/>
                </a:cxn>
              </a:cxnLst>
              <a:rect l="0" t="0" r="r" b="b"/>
              <a:pathLst>
                <a:path w="400" h="68">
                  <a:moveTo>
                    <a:pt x="400" y="0"/>
                  </a:moveTo>
                  <a:lnTo>
                    <a:pt x="0" y="68"/>
                  </a:lnTo>
                  <a:lnTo>
                    <a:pt x="0" y="0"/>
                  </a:lnTo>
                  <a:lnTo>
                    <a:pt x="400" y="0"/>
                  </a:lnTo>
                  <a:lnTo>
                    <a:pt x="40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8" name="Rectangle 33"/>
            <p:cNvSpPr>
              <a:spLocks noChangeArrowheads="1"/>
            </p:cNvSpPr>
            <p:nvPr/>
          </p:nvSpPr>
          <p:spPr bwMode="auto">
            <a:xfrm>
              <a:off x="5901" y="2475"/>
              <a:ext cx="484" cy="1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39" name="Freeform 34"/>
            <p:cNvSpPr>
              <a:spLocks/>
            </p:cNvSpPr>
            <p:nvPr/>
          </p:nvSpPr>
          <p:spPr bwMode="auto">
            <a:xfrm>
              <a:off x="6090" y="2629"/>
              <a:ext cx="250" cy="162"/>
            </a:xfrm>
            <a:custGeom>
              <a:avLst/>
              <a:gdLst>
                <a:gd name="T0" fmla="*/ 204 w 250"/>
                <a:gd name="T1" fmla="*/ 162 h 162"/>
                <a:gd name="T2" fmla="*/ 46 w 250"/>
                <a:gd name="T3" fmla="*/ 162 h 162"/>
                <a:gd name="T4" fmla="*/ 0 w 250"/>
                <a:gd name="T5" fmla="*/ 0 h 162"/>
                <a:gd name="T6" fmla="*/ 250 w 250"/>
                <a:gd name="T7" fmla="*/ 0 h 162"/>
                <a:gd name="T8" fmla="*/ 204 w 250"/>
                <a:gd name="T9" fmla="*/ 162 h 162"/>
              </a:gdLst>
              <a:ahLst/>
              <a:cxnLst>
                <a:cxn ang="0">
                  <a:pos x="T0" y="T1"/>
                </a:cxn>
                <a:cxn ang="0">
                  <a:pos x="T2" y="T3"/>
                </a:cxn>
                <a:cxn ang="0">
                  <a:pos x="T4" y="T5"/>
                </a:cxn>
                <a:cxn ang="0">
                  <a:pos x="T6" y="T7"/>
                </a:cxn>
                <a:cxn ang="0">
                  <a:pos x="T8" y="T9"/>
                </a:cxn>
              </a:cxnLst>
              <a:rect l="0" t="0" r="r" b="b"/>
              <a:pathLst>
                <a:path w="250" h="162">
                  <a:moveTo>
                    <a:pt x="204" y="162"/>
                  </a:moveTo>
                  <a:lnTo>
                    <a:pt x="46" y="162"/>
                  </a:lnTo>
                  <a:lnTo>
                    <a:pt x="0" y="0"/>
                  </a:lnTo>
                  <a:lnTo>
                    <a:pt x="250" y="0"/>
                  </a:lnTo>
                  <a:lnTo>
                    <a:pt x="204" y="16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0" name="Freeform 35"/>
            <p:cNvSpPr>
              <a:spLocks/>
            </p:cNvSpPr>
            <p:nvPr/>
          </p:nvSpPr>
          <p:spPr bwMode="auto">
            <a:xfrm>
              <a:off x="5837" y="2663"/>
              <a:ext cx="253" cy="385"/>
            </a:xfrm>
            <a:custGeom>
              <a:avLst/>
              <a:gdLst>
                <a:gd name="T0" fmla="*/ 163 w 253"/>
                <a:gd name="T1" fmla="*/ 385 h 385"/>
                <a:gd name="T2" fmla="*/ 0 w 253"/>
                <a:gd name="T3" fmla="*/ 385 h 385"/>
                <a:gd name="T4" fmla="*/ 91 w 253"/>
                <a:gd name="T5" fmla="*/ 0 h 385"/>
                <a:gd name="T6" fmla="*/ 253 w 253"/>
                <a:gd name="T7" fmla="*/ 0 h 385"/>
                <a:gd name="T8" fmla="*/ 163 w 253"/>
                <a:gd name="T9" fmla="*/ 385 h 385"/>
              </a:gdLst>
              <a:ahLst/>
              <a:cxnLst>
                <a:cxn ang="0">
                  <a:pos x="T0" y="T1"/>
                </a:cxn>
                <a:cxn ang="0">
                  <a:pos x="T2" y="T3"/>
                </a:cxn>
                <a:cxn ang="0">
                  <a:pos x="T4" y="T5"/>
                </a:cxn>
                <a:cxn ang="0">
                  <a:pos x="T6" y="T7"/>
                </a:cxn>
                <a:cxn ang="0">
                  <a:pos x="T8" y="T9"/>
                </a:cxn>
              </a:cxnLst>
              <a:rect l="0" t="0" r="r" b="b"/>
              <a:pathLst>
                <a:path w="253" h="385">
                  <a:moveTo>
                    <a:pt x="163" y="385"/>
                  </a:moveTo>
                  <a:lnTo>
                    <a:pt x="0" y="385"/>
                  </a:lnTo>
                  <a:lnTo>
                    <a:pt x="91" y="0"/>
                  </a:lnTo>
                  <a:lnTo>
                    <a:pt x="253" y="0"/>
                  </a:lnTo>
                  <a:lnTo>
                    <a:pt x="163" y="38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1" name="Freeform 36"/>
            <p:cNvSpPr>
              <a:spLocks/>
            </p:cNvSpPr>
            <p:nvPr/>
          </p:nvSpPr>
          <p:spPr bwMode="auto">
            <a:xfrm>
              <a:off x="5837" y="2663"/>
              <a:ext cx="151" cy="385"/>
            </a:xfrm>
            <a:custGeom>
              <a:avLst/>
              <a:gdLst>
                <a:gd name="T0" fmla="*/ 64 w 151"/>
                <a:gd name="T1" fmla="*/ 385 h 385"/>
                <a:gd name="T2" fmla="*/ 0 w 151"/>
                <a:gd name="T3" fmla="*/ 385 h 385"/>
                <a:gd name="T4" fmla="*/ 91 w 151"/>
                <a:gd name="T5" fmla="*/ 0 h 385"/>
                <a:gd name="T6" fmla="*/ 151 w 151"/>
                <a:gd name="T7" fmla="*/ 0 h 385"/>
                <a:gd name="T8" fmla="*/ 64 w 151"/>
                <a:gd name="T9" fmla="*/ 385 h 385"/>
              </a:gdLst>
              <a:ahLst/>
              <a:cxnLst>
                <a:cxn ang="0">
                  <a:pos x="T0" y="T1"/>
                </a:cxn>
                <a:cxn ang="0">
                  <a:pos x="T2" y="T3"/>
                </a:cxn>
                <a:cxn ang="0">
                  <a:pos x="T4" y="T5"/>
                </a:cxn>
                <a:cxn ang="0">
                  <a:pos x="T6" y="T7"/>
                </a:cxn>
                <a:cxn ang="0">
                  <a:pos x="T8" y="T9"/>
                </a:cxn>
              </a:cxnLst>
              <a:rect l="0" t="0" r="r" b="b"/>
              <a:pathLst>
                <a:path w="151" h="385">
                  <a:moveTo>
                    <a:pt x="64" y="385"/>
                  </a:moveTo>
                  <a:lnTo>
                    <a:pt x="0" y="385"/>
                  </a:lnTo>
                  <a:lnTo>
                    <a:pt x="91" y="0"/>
                  </a:lnTo>
                  <a:lnTo>
                    <a:pt x="151" y="0"/>
                  </a:lnTo>
                  <a:lnTo>
                    <a:pt x="64" y="38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2" name="Freeform 37"/>
            <p:cNvSpPr>
              <a:spLocks/>
            </p:cNvSpPr>
            <p:nvPr/>
          </p:nvSpPr>
          <p:spPr bwMode="auto">
            <a:xfrm>
              <a:off x="5705" y="3048"/>
              <a:ext cx="366" cy="546"/>
            </a:xfrm>
            <a:custGeom>
              <a:avLst/>
              <a:gdLst>
                <a:gd name="T0" fmla="*/ 234 w 366"/>
                <a:gd name="T1" fmla="*/ 546 h 546"/>
                <a:gd name="T2" fmla="*/ 0 w 366"/>
                <a:gd name="T3" fmla="*/ 546 h 546"/>
                <a:gd name="T4" fmla="*/ 132 w 366"/>
                <a:gd name="T5" fmla="*/ 0 h 546"/>
                <a:gd name="T6" fmla="*/ 366 w 366"/>
                <a:gd name="T7" fmla="*/ 0 h 546"/>
                <a:gd name="T8" fmla="*/ 234 w 366"/>
                <a:gd name="T9" fmla="*/ 546 h 546"/>
              </a:gdLst>
              <a:ahLst/>
              <a:cxnLst>
                <a:cxn ang="0">
                  <a:pos x="T0" y="T1"/>
                </a:cxn>
                <a:cxn ang="0">
                  <a:pos x="T2" y="T3"/>
                </a:cxn>
                <a:cxn ang="0">
                  <a:pos x="T4" y="T5"/>
                </a:cxn>
                <a:cxn ang="0">
                  <a:pos x="T6" y="T7"/>
                </a:cxn>
                <a:cxn ang="0">
                  <a:pos x="T8" y="T9"/>
                </a:cxn>
              </a:cxnLst>
              <a:rect l="0" t="0" r="r" b="b"/>
              <a:pathLst>
                <a:path w="366" h="546">
                  <a:moveTo>
                    <a:pt x="234" y="546"/>
                  </a:moveTo>
                  <a:lnTo>
                    <a:pt x="0" y="546"/>
                  </a:lnTo>
                  <a:lnTo>
                    <a:pt x="132" y="0"/>
                  </a:lnTo>
                  <a:lnTo>
                    <a:pt x="366" y="0"/>
                  </a:lnTo>
                  <a:lnTo>
                    <a:pt x="234" y="54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3" name="Freeform 38"/>
            <p:cNvSpPr>
              <a:spLocks/>
            </p:cNvSpPr>
            <p:nvPr/>
          </p:nvSpPr>
          <p:spPr bwMode="auto">
            <a:xfrm>
              <a:off x="5663" y="3048"/>
              <a:ext cx="174" cy="546"/>
            </a:xfrm>
            <a:custGeom>
              <a:avLst/>
              <a:gdLst>
                <a:gd name="T0" fmla="*/ 0 w 174"/>
                <a:gd name="T1" fmla="*/ 546 h 546"/>
                <a:gd name="T2" fmla="*/ 42 w 174"/>
                <a:gd name="T3" fmla="*/ 546 h 546"/>
                <a:gd name="T4" fmla="*/ 174 w 174"/>
                <a:gd name="T5" fmla="*/ 0 h 546"/>
                <a:gd name="T6" fmla="*/ 136 w 174"/>
                <a:gd name="T7" fmla="*/ 0 h 546"/>
                <a:gd name="T8" fmla="*/ 0 w 174"/>
                <a:gd name="T9" fmla="*/ 546 h 546"/>
              </a:gdLst>
              <a:ahLst/>
              <a:cxnLst>
                <a:cxn ang="0">
                  <a:pos x="T0" y="T1"/>
                </a:cxn>
                <a:cxn ang="0">
                  <a:pos x="T2" y="T3"/>
                </a:cxn>
                <a:cxn ang="0">
                  <a:pos x="T4" y="T5"/>
                </a:cxn>
                <a:cxn ang="0">
                  <a:pos x="T6" y="T7"/>
                </a:cxn>
                <a:cxn ang="0">
                  <a:pos x="T8" y="T9"/>
                </a:cxn>
              </a:cxnLst>
              <a:rect l="0" t="0" r="r" b="b"/>
              <a:pathLst>
                <a:path w="174" h="546">
                  <a:moveTo>
                    <a:pt x="0" y="546"/>
                  </a:moveTo>
                  <a:lnTo>
                    <a:pt x="42" y="546"/>
                  </a:lnTo>
                  <a:lnTo>
                    <a:pt x="174" y="0"/>
                  </a:lnTo>
                  <a:lnTo>
                    <a:pt x="136" y="0"/>
                  </a:lnTo>
                  <a:lnTo>
                    <a:pt x="0" y="54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4" name="Freeform 39"/>
            <p:cNvSpPr>
              <a:spLocks/>
            </p:cNvSpPr>
            <p:nvPr/>
          </p:nvSpPr>
          <p:spPr bwMode="auto">
            <a:xfrm>
              <a:off x="6291" y="3048"/>
              <a:ext cx="366" cy="546"/>
            </a:xfrm>
            <a:custGeom>
              <a:avLst/>
              <a:gdLst>
                <a:gd name="T0" fmla="*/ 366 w 366"/>
                <a:gd name="T1" fmla="*/ 546 h 546"/>
                <a:gd name="T2" fmla="*/ 132 w 366"/>
                <a:gd name="T3" fmla="*/ 546 h 546"/>
                <a:gd name="T4" fmla="*/ 0 w 366"/>
                <a:gd name="T5" fmla="*/ 0 h 546"/>
                <a:gd name="T6" fmla="*/ 234 w 366"/>
                <a:gd name="T7" fmla="*/ 0 h 546"/>
                <a:gd name="T8" fmla="*/ 366 w 366"/>
                <a:gd name="T9" fmla="*/ 546 h 546"/>
              </a:gdLst>
              <a:ahLst/>
              <a:cxnLst>
                <a:cxn ang="0">
                  <a:pos x="T0" y="T1"/>
                </a:cxn>
                <a:cxn ang="0">
                  <a:pos x="T2" y="T3"/>
                </a:cxn>
                <a:cxn ang="0">
                  <a:pos x="T4" y="T5"/>
                </a:cxn>
                <a:cxn ang="0">
                  <a:pos x="T6" y="T7"/>
                </a:cxn>
                <a:cxn ang="0">
                  <a:pos x="T8" y="T9"/>
                </a:cxn>
              </a:cxnLst>
              <a:rect l="0" t="0" r="r" b="b"/>
              <a:pathLst>
                <a:path w="366" h="546">
                  <a:moveTo>
                    <a:pt x="366" y="546"/>
                  </a:moveTo>
                  <a:lnTo>
                    <a:pt x="132" y="546"/>
                  </a:lnTo>
                  <a:lnTo>
                    <a:pt x="0" y="0"/>
                  </a:lnTo>
                  <a:lnTo>
                    <a:pt x="234" y="0"/>
                  </a:lnTo>
                  <a:lnTo>
                    <a:pt x="366" y="54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5" name="Freeform 40"/>
            <p:cNvSpPr>
              <a:spLocks/>
            </p:cNvSpPr>
            <p:nvPr/>
          </p:nvSpPr>
          <p:spPr bwMode="auto">
            <a:xfrm>
              <a:off x="6415" y="2339"/>
              <a:ext cx="23" cy="403"/>
            </a:xfrm>
            <a:custGeom>
              <a:avLst/>
              <a:gdLst>
                <a:gd name="T0" fmla="*/ 0 w 23"/>
                <a:gd name="T1" fmla="*/ 366 h 403"/>
                <a:gd name="T2" fmla="*/ 23 w 23"/>
                <a:gd name="T3" fmla="*/ 403 h 403"/>
                <a:gd name="T4" fmla="*/ 23 w 23"/>
                <a:gd name="T5" fmla="*/ 0 h 403"/>
                <a:gd name="T6" fmla="*/ 0 w 23"/>
                <a:gd name="T7" fmla="*/ 0 h 403"/>
                <a:gd name="T8" fmla="*/ 0 w 23"/>
                <a:gd name="T9" fmla="*/ 366 h 403"/>
              </a:gdLst>
              <a:ahLst/>
              <a:cxnLst>
                <a:cxn ang="0">
                  <a:pos x="T0" y="T1"/>
                </a:cxn>
                <a:cxn ang="0">
                  <a:pos x="T2" y="T3"/>
                </a:cxn>
                <a:cxn ang="0">
                  <a:pos x="T4" y="T5"/>
                </a:cxn>
                <a:cxn ang="0">
                  <a:pos x="T6" y="T7"/>
                </a:cxn>
                <a:cxn ang="0">
                  <a:pos x="T8" y="T9"/>
                </a:cxn>
              </a:cxnLst>
              <a:rect l="0" t="0" r="r" b="b"/>
              <a:pathLst>
                <a:path w="23" h="403">
                  <a:moveTo>
                    <a:pt x="0" y="366"/>
                  </a:moveTo>
                  <a:lnTo>
                    <a:pt x="23" y="403"/>
                  </a:lnTo>
                  <a:lnTo>
                    <a:pt x="23" y="0"/>
                  </a:lnTo>
                  <a:lnTo>
                    <a:pt x="0" y="0"/>
                  </a:lnTo>
                  <a:lnTo>
                    <a:pt x="0" y="36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6" name="Freeform 41"/>
            <p:cNvSpPr>
              <a:spLocks/>
            </p:cNvSpPr>
            <p:nvPr/>
          </p:nvSpPr>
          <p:spPr bwMode="auto">
            <a:xfrm>
              <a:off x="5848" y="2068"/>
              <a:ext cx="779" cy="248"/>
            </a:xfrm>
            <a:custGeom>
              <a:avLst/>
              <a:gdLst>
                <a:gd name="T0" fmla="*/ 163 w 779"/>
                <a:gd name="T1" fmla="*/ 0 h 248"/>
                <a:gd name="T2" fmla="*/ 779 w 779"/>
                <a:gd name="T3" fmla="*/ 0 h 248"/>
                <a:gd name="T4" fmla="*/ 662 w 779"/>
                <a:gd name="T5" fmla="*/ 248 h 248"/>
                <a:gd name="T6" fmla="*/ 0 w 779"/>
                <a:gd name="T7" fmla="*/ 248 h 248"/>
                <a:gd name="T8" fmla="*/ 163 w 779"/>
                <a:gd name="T9" fmla="*/ 0 h 248"/>
              </a:gdLst>
              <a:ahLst/>
              <a:cxnLst>
                <a:cxn ang="0">
                  <a:pos x="T0" y="T1"/>
                </a:cxn>
                <a:cxn ang="0">
                  <a:pos x="T2" y="T3"/>
                </a:cxn>
                <a:cxn ang="0">
                  <a:pos x="T4" y="T5"/>
                </a:cxn>
                <a:cxn ang="0">
                  <a:pos x="T6" y="T7"/>
                </a:cxn>
                <a:cxn ang="0">
                  <a:pos x="T8" y="T9"/>
                </a:cxn>
              </a:cxnLst>
              <a:rect l="0" t="0" r="r" b="b"/>
              <a:pathLst>
                <a:path w="779" h="248">
                  <a:moveTo>
                    <a:pt x="163" y="0"/>
                  </a:moveTo>
                  <a:lnTo>
                    <a:pt x="779" y="0"/>
                  </a:lnTo>
                  <a:lnTo>
                    <a:pt x="662" y="248"/>
                  </a:lnTo>
                  <a:lnTo>
                    <a:pt x="0" y="248"/>
                  </a:lnTo>
                  <a:lnTo>
                    <a:pt x="16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8" name="Rectangle 43"/>
            <p:cNvSpPr>
              <a:spLocks noChangeArrowheads="1"/>
            </p:cNvSpPr>
            <p:nvPr/>
          </p:nvSpPr>
          <p:spPr bwMode="auto">
            <a:xfrm>
              <a:off x="5901" y="2475"/>
              <a:ext cx="110" cy="1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49" name="Freeform 44"/>
            <p:cNvSpPr>
              <a:spLocks/>
            </p:cNvSpPr>
            <p:nvPr/>
          </p:nvSpPr>
          <p:spPr bwMode="auto">
            <a:xfrm>
              <a:off x="6472" y="3496"/>
              <a:ext cx="166" cy="98"/>
            </a:xfrm>
            <a:custGeom>
              <a:avLst/>
              <a:gdLst>
                <a:gd name="T0" fmla="*/ 0 w 166"/>
                <a:gd name="T1" fmla="*/ 98 h 98"/>
                <a:gd name="T2" fmla="*/ 0 w 166"/>
                <a:gd name="T3" fmla="*/ 0 h 98"/>
                <a:gd name="T4" fmla="*/ 166 w 166"/>
                <a:gd name="T5" fmla="*/ 98 h 98"/>
                <a:gd name="T6" fmla="*/ 0 w 166"/>
                <a:gd name="T7" fmla="*/ 98 h 98"/>
              </a:gdLst>
              <a:ahLst/>
              <a:cxnLst>
                <a:cxn ang="0">
                  <a:pos x="T0" y="T1"/>
                </a:cxn>
                <a:cxn ang="0">
                  <a:pos x="T2" y="T3"/>
                </a:cxn>
                <a:cxn ang="0">
                  <a:pos x="T4" y="T5"/>
                </a:cxn>
                <a:cxn ang="0">
                  <a:pos x="T6" y="T7"/>
                </a:cxn>
              </a:cxnLst>
              <a:rect l="0" t="0" r="r" b="b"/>
              <a:pathLst>
                <a:path w="166" h="98">
                  <a:moveTo>
                    <a:pt x="0" y="98"/>
                  </a:moveTo>
                  <a:lnTo>
                    <a:pt x="0" y="0"/>
                  </a:lnTo>
                  <a:lnTo>
                    <a:pt x="166" y="98"/>
                  </a:lnTo>
                  <a:lnTo>
                    <a:pt x="0"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50" name="Freeform 45"/>
            <p:cNvSpPr>
              <a:spLocks/>
            </p:cNvSpPr>
            <p:nvPr/>
          </p:nvSpPr>
          <p:spPr bwMode="auto">
            <a:xfrm>
              <a:off x="6472" y="3492"/>
              <a:ext cx="325" cy="102"/>
            </a:xfrm>
            <a:custGeom>
              <a:avLst/>
              <a:gdLst>
                <a:gd name="T0" fmla="*/ 159 w 325"/>
                <a:gd name="T1" fmla="*/ 0 h 102"/>
                <a:gd name="T2" fmla="*/ 325 w 325"/>
                <a:gd name="T3" fmla="*/ 102 h 102"/>
                <a:gd name="T4" fmla="*/ 166 w 325"/>
                <a:gd name="T5" fmla="*/ 102 h 102"/>
                <a:gd name="T6" fmla="*/ 0 w 325"/>
                <a:gd name="T7" fmla="*/ 4 h 102"/>
                <a:gd name="T8" fmla="*/ 159 w 325"/>
                <a:gd name="T9" fmla="*/ 0 h 102"/>
              </a:gdLst>
              <a:ahLst/>
              <a:cxnLst>
                <a:cxn ang="0">
                  <a:pos x="T0" y="T1"/>
                </a:cxn>
                <a:cxn ang="0">
                  <a:pos x="T2" y="T3"/>
                </a:cxn>
                <a:cxn ang="0">
                  <a:pos x="T4" y="T5"/>
                </a:cxn>
                <a:cxn ang="0">
                  <a:pos x="T6" y="T7"/>
                </a:cxn>
                <a:cxn ang="0">
                  <a:pos x="T8" y="T9"/>
                </a:cxn>
              </a:cxnLst>
              <a:rect l="0" t="0" r="r" b="b"/>
              <a:pathLst>
                <a:path w="325" h="102">
                  <a:moveTo>
                    <a:pt x="159" y="0"/>
                  </a:moveTo>
                  <a:lnTo>
                    <a:pt x="325" y="102"/>
                  </a:lnTo>
                  <a:lnTo>
                    <a:pt x="166" y="102"/>
                  </a:lnTo>
                  <a:lnTo>
                    <a:pt x="0" y="4"/>
                  </a:lnTo>
                  <a:lnTo>
                    <a:pt x="15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51" name="Freeform 46"/>
            <p:cNvSpPr>
              <a:spLocks/>
            </p:cNvSpPr>
            <p:nvPr/>
          </p:nvSpPr>
          <p:spPr bwMode="auto">
            <a:xfrm>
              <a:off x="5777" y="3492"/>
              <a:ext cx="325" cy="102"/>
            </a:xfrm>
            <a:custGeom>
              <a:avLst/>
              <a:gdLst>
                <a:gd name="T0" fmla="*/ 158 w 325"/>
                <a:gd name="T1" fmla="*/ 0 h 102"/>
                <a:gd name="T2" fmla="*/ 325 w 325"/>
                <a:gd name="T3" fmla="*/ 102 h 102"/>
                <a:gd name="T4" fmla="*/ 162 w 325"/>
                <a:gd name="T5" fmla="*/ 102 h 102"/>
                <a:gd name="T6" fmla="*/ 0 w 325"/>
                <a:gd name="T7" fmla="*/ 4 h 102"/>
                <a:gd name="T8" fmla="*/ 158 w 325"/>
                <a:gd name="T9" fmla="*/ 0 h 102"/>
              </a:gdLst>
              <a:ahLst/>
              <a:cxnLst>
                <a:cxn ang="0">
                  <a:pos x="T0" y="T1"/>
                </a:cxn>
                <a:cxn ang="0">
                  <a:pos x="T2" y="T3"/>
                </a:cxn>
                <a:cxn ang="0">
                  <a:pos x="T4" y="T5"/>
                </a:cxn>
                <a:cxn ang="0">
                  <a:pos x="T6" y="T7"/>
                </a:cxn>
                <a:cxn ang="0">
                  <a:pos x="T8" y="T9"/>
                </a:cxn>
              </a:cxnLst>
              <a:rect l="0" t="0" r="r" b="b"/>
              <a:pathLst>
                <a:path w="325" h="102">
                  <a:moveTo>
                    <a:pt x="158" y="0"/>
                  </a:moveTo>
                  <a:lnTo>
                    <a:pt x="325" y="102"/>
                  </a:lnTo>
                  <a:lnTo>
                    <a:pt x="162" y="102"/>
                  </a:lnTo>
                  <a:lnTo>
                    <a:pt x="0" y="4"/>
                  </a:lnTo>
                  <a:lnTo>
                    <a:pt x="15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sp>
          <p:nvSpPr>
            <p:cNvPr id="52" name="Freeform 47"/>
            <p:cNvSpPr>
              <a:spLocks/>
            </p:cNvSpPr>
            <p:nvPr/>
          </p:nvSpPr>
          <p:spPr bwMode="auto">
            <a:xfrm>
              <a:off x="5777" y="3496"/>
              <a:ext cx="166" cy="98"/>
            </a:xfrm>
            <a:custGeom>
              <a:avLst/>
              <a:gdLst>
                <a:gd name="T0" fmla="*/ 0 w 166"/>
                <a:gd name="T1" fmla="*/ 98 h 98"/>
                <a:gd name="T2" fmla="*/ 0 w 166"/>
                <a:gd name="T3" fmla="*/ 0 h 98"/>
                <a:gd name="T4" fmla="*/ 166 w 166"/>
                <a:gd name="T5" fmla="*/ 98 h 98"/>
                <a:gd name="T6" fmla="*/ 0 w 166"/>
                <a:gd name="T7" fmla="*/ 98 h 98"/>
              </a:gdLst>
              <a:ahLst/>
              <a:cxnLst>
                <a:cxn ang="0">
                  <a:pos x="T0" y="T1"/>
                </a:cxn>
                <a:cxn ang="0">
                  <a:pos x="T2" y="T3"/>
                </a:cxn>
                <a:cxn ang="0">
                  <a:pos x="T4" y="T5"/>
                </a:cxn>
                <a:cxn ang="0">
                  <a:pos x="T6" y="T7"/>
                </a:cxn>
              </a:cxnLst>
              <a:rect l="0" t="0" r="r" b="b"/>
              <a:pathLst>
                <a:path w="166" h="98">
                  <a:moveTo>
                    <a:pt x="0" y="98"/>
                  </a:moveTo>
                  <a:lnTo>
                    <a:pt x="0" y="0"/>
                  </a:lnTo>
                  <a:lnTo>
                    <a:pt x="166" y="98"/>
                  </a:lnTo>
                  <a:lnTo>
                    <a:pt x="0"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3123946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25"/>
                                        </p:tgtEl>
                                        <p:attrNameLst>
                                          <p:attrName>style.visibility</p:attrName>
                                        </p:attrNameLst>
                                      </p:cBhvr>
                                      <p:to>
                                        <p:strVal val="visible"/>
                                      </p:to>
                                    </p:set>
                                    <p:animEffect transition="in" filter="fade">
                                      <p:cBhvr>
                                        <p:cTn id="24"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Universal </a:t>
            </a:r>
            <a:r>
              <a:rPr lang="en-US" dirty="0" smtClean="0"/>
              <a:t>App Platform</a:t>
            </a:r>
            <a:endParaRPr lang="en-US" dirty="0"/>
          </a:p>
        </p:txBody>
      </p:sp>
      <p:sp>
        <p:nvSpPr>
          <p:cNvPr id="21" name="Text Placeholder 1"/>
          <p:cNvSpPr>
            <a:spLocks noGrp="1"/>
          </p:cNvSpPr>
          <p:nvPr>
            <p:ph type="body" sz="quarter" idx="4294967295"/>
          </p:nvPr>
        </p:nvSpPr>
        <p:spPr>
          <a:xfrm>
            <a:off x="392187" y="1116349"/>
            <a:ext cx="11799814" cy="1139207"/>
          </a:xfrm>
        </p:spPr>
        <p:txBody>
          <a:bodyPr/>
          <a:lstStyle/>
          <a:p>
            <a:r>
              <a:rPr lang="en-US" sz="1961" b="1" dirty="0">
                <a:solidFill>
                  <a:schemeClr val="tx1"/>
                </a:solidFill>
                <a:latin typeface="+mn-lt"/>
              </a:rPr>
              <a:t>Converged</a:t>
            </a:r>
            <a:r>
              <a:rPr lang="en-US" sz="1961" dirty="0">
                <a:solidFill>
                  <a:schemeClr val="tx1"/>
                </a:solidFill>
                <a:latin typeface="+mn-lt"/>
              </a:rPr>
              <a:t> APIs, write </a:t>
            </a:r>
            <a:r>
              <a:rPr lang="en-US" sz="1961" b="1" dirty="0">
                <a:solidFill>
                  <a:schemeClr val="tx1"/>
                </a:solidFill>
                <a:latin typeface="+mn-lt"/>
              </a:rPr>
              <a:t>ONE</a:t>
            </a:r>
            <a:r>
              <a:rPr lang="en-US" sz="1961" dirty="0">
                <a:solidFill>
                  <a:schemeClr val="tx1"/>
                </a:solidFill>
                <a:latin typeface="+mn-lt"/>
              </a:rPr>
              <a:t> Universal App and target all Windows 10 editions</a:t>
            </a:r>
          </a:p>
          <a:p>
            <a:pPr marL="336080" lvl="1" indent="-336080"/>
            <a:r>
              <a:rPr lang="en-US" sz="1961" b="1" dirty="0">
                <a:solidFill>
                  <a:schemeClr val="tx1"/>
                </a:solidFill>
              </a:rPr>
              <a:t>Scale</a:t>
            </a:r>
            <a:r>
              <a:rPr lang="en-US" sz="1961" dirty="0">
                <a:solidFill>
                  <a:schemeClr val="tx1"/>
                </a:solidFill>
              </a:rPr>
              <a:t> and get </a:t>
            </a:r>
            <a:r>
              <a:rPr lang="en-US" sz="1961" b="1" dirty="0">
                <a:solidFill>
                  <a:schemeClr val="tx1"/>
                </a:solidFill>
              </a:rPr>
              <a:t>higher ROI </a:t>
            </a:r>
            <a:r>
              <a:rPr lang="en-US" sz="1961" dirty="0">
                <a:solidFill>
                  <a:schemeClr val="tx1"/>
                </a:solidFill>
              </a:rPr>
              <a:t>by selling same App to all Windows 10 editions </a:t>
            </a:r>
            <a:r>
              <a:rPr lang="en-US" sz="1961" dirty="0"/>
              <a:t>OEMs/ODMSs</a:t>
            </a:r>
          </a:p>
          <a:p>
            <a:pPr marL="336080" lvl="1" indent="-336080"/>
            <a:r>
              <a:rPr lang="en-US" sz="1961" dirty="0"/>
              <a:t>Reuse </a:t>
            </a:r>
            <a:r>
              <a:rPr lang="en-US" sz="1961" b="1" dirty="0"/>
              <a:t>existing development skills</a:t>
            </a:r>
          </a:p>
        </p:txBody>
      </p:sp>
      <p:sp>
        <p:nvSpPr>
          <p:cNvPr id="12" name="Freeform 11"/>
          <p:cNvSpPr>
            <a:spLocks noChangeAspect="1"/>
          </p:cNvSpPr>
          <p:nvPr/>
        </p:nvSpPr>
        <p:spPr bwMode="black">
          <a:xfrm flipH="1">
            <a:off x="2635234" y="2488253"/>
            <a:ext cx="1148502" cy="737091"/>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30" tIns="44814" rIns="89630" bIns="44814" numCol="1" anchor="t" anchorCtr="0" compatLnSpc="1">
            <a:prstTxWarp prst="textNoShape">
              <a:avLst/>
            </a:prstTxWarp>
            <a:noAutofit/>
          </a:bodyPr>
          <a:lstStyle/>
          <a:p>
            <a:pPr defTabSz="914192"/>
            <a:endParaRPr lang="en-US" sz="1765" dirty="0">
              <a:solidFill>
                <a:srgbClr val="505050"/>
              </a:solidFill>
            </a:endParaRPr>
          </a:p>
        </p:txBody>
      </p:sp>
      <p:sp>
        <p:nvSpPr>
          <p:cNvPr id="13" name="Freeform 13"/>
          <p:cNvSpPr>
            <a:spLocks noChangeAspect="1" noEditPoints="1"/>
          </p:cNvSpPr>
          <p:nvPr/>
        </p:nvSpPr>
        <p:spPr bwMode="black">
          <a:xfrm>
            <a:off x="6138079" y="2534669"/>
            <a:ext cx="438742" cy="823784"/>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dirty="0">
              <a:solidFill>
                <a:srgbClr val="505050"/>
              </a:solidFill>
            </a:endParaRPr>
          </a:p>
        </p:txBody>
      </p:sp>
      <p:sp>
        <p:nvSpPr>
          <p:cNvPr id="14" name="Freeform 107"/>
          <p:cNvSpPr>
            <a:spLocks noChangeAspect="1" noEditPoints="1"/>
          </p:cNvSpPr>
          <p:nvPr/>
        </p:nvSpPr>
        <p:spPr bwMode="black">
          <a:xfrm>
            <a:off x="10187355" y="2656419"/>
            <a:ext cx="820359" cy="572225"/>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endParaRPr>
          </a:p>
        </p:txBody>
      </p:sp>
      <p:sp>
        <p:nvSpPr>
          <p:cNvPr id="15" name="Freeform 14"/>
          <p:cNvSpPr>
            <a:spLocks noChangeAspect="1"/>
          </p:cNvSpPr>
          <p:nvPr/>
        </p:nvSpPr>
        <p:spPr bwMode="black">
          <a:xfrm>
            <a:off x="8711450" y="2667988"/>
            <a:ext cx="820359" cy="529869"/>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5"/>
          <p:cNvSpPr>
            <a:spLocks noChangeAspect="1"/>
          </p:cNvSpPr>
          <p:nvPr/>
        </p:nvSpPr>
        <p:spPr bwMode="black">
          <a:xfrm>
            <a:off x="1166363" y="2483173"/>
            <a:ext cx="981428" cy="948993"/>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29"/>
          <p:cNvSpPr>
            <a:spLocks noChangeAspect="1" noEditPoints="1"/>
          </p:cNvSpPr>
          <p:nvPr/>
        </p:nvSpPr>
        <p:spPr bwMode="black">
          <a:xfrm>
            <a:off x="4372426" y="2521130"/>
            <a:ext cx="1116629" cy="705387"/>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dirty="0">
              <a:solidFill>
                <a:srgbClr val="505050"/>
              </a:solidFill>
            </a:endParaRPr>
          </a:p>
        </p:txBody>
      </p:sp>
      <p:sp>
        <p:nvSpPr>
          <p:cNvPr id="18" name="Rectangle 17"/>
          <p:cNvSpPr/>
          <p:nvPr/>
        </p:nvSpPr>
        <p:spPr bwMode="auto">
          <a:xfrm>
            <a:off x="1166364" y="3603544"/>
            <a:ext cx="9933966" cy="8369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2353" b="1" dirty="0">
                <a:gradFill>
                  <a:gsLst>
                    <a:gs pos="0">
                      <a:srgbClr val="FFFFFF"/>
                    </a:gs>
                    <a:gs pos="100000">
                      <a:srgbClr val="FFFFFF"/>
                    </a:gs>
                  </a:gsLst>
                  <a:lin ang="5400000" scaled="0"/>
                </a:gradFill>
              </a:rPr>
              <a:t>Windows Universal Platform</a:t>
            </a:r>
          </a:p>
          <a:p>
            <a:pPr algn="ctr" defTabSz="913927" fontAlgn="base">
              <a:spcBef>
                <a:spcPct val="0"/>
              </a:spcBef>
              <a:spcAft>
                <a:spcPct val="0"/>
              </a:spcAft>
            </a:pPr>
            <a:r>
              <a:rPr lang="en-US" sz="2353" dirty="0">
                <a:gradFill>
                  <a:gsLst>
                    <a:gs pos="0">
                      <a:srgbClr val="FFFFFF"/>
                    </a:gs>
                    <a:gs pos="100000">
                      <a:srgbClr val="FFFFFF"/>
                    </a:gs>
                  </a:gsLst>
                  <a:lin ang="5400000" scaled="0"/>
                </a:gradFill>
              </a:rPr>
              <a:t>Common &amp; Consistent APIs</a:t>
            </a:r>
          </a:p>
        </p:txBody>
      </p:sp>
      <p:sp>
        <p:nvSpPr>
          <p:cNvPr id="4" name="Rectangle 3"/>
          <p:cNvSpPr/>
          <p:nvPr/>
        </p:nvSpPr>
        <p:spPr>
          <a:xfrm>
            <a:off x="385540" y="4649622"/>
            <a:ext cx="2968927" cy="1754077"/>
          </a:xfrm>
          <a:prstGeom prst="rect">
            <a:avLst/>
          </a:prstGeom>
        </p:spPr>
        <p:txBody>
          <a:bodyPr wrap="square">
            <a:spAutoFit/>
          </a:bodyPr>
          <a:lstStyle/>
          <a:p>
            <a:pPr marL="731258" lvl="1" defTabSz="914192"/>
            <a:r>
              <a:rPr lang="en-US" sz="1765" b="1" dirty="0">
                <a:solidFill>
                  <a:srgbClr val="505050"/>
                </a:solidFill>
              </a:rPr>
              <a:t>Languages</a:t>
            </a:r>
          </a:p>
          <a:p>
            <a:pPr marL="1112120" lvl="1" indent="-380863" defTabSz="914192">
              <a:buFont typeface="Arial" panose="020B0604020202020204" pitchFamily="34" charset="0"/>
              <a:buChar char="•"/>
            </a:pPr>
            <a:r>
              <a:rPr lang="en-US" sz="1765" dirty="0">
                <a:solidFill>
                  <a:srgbClr val="505050"/>
                </a:solidFill>
              </a:rPr>
              <a:t>C++ /CX</a:t>
            </a:r>
          </a:p>
          <a:p>
            <a:pPr marL="1112120" lvl="1" indent="-380863" defTabSz="914192">
              <a:buFont typeface="Arial" panose="020B0604020202020204" pitchFamily="34" charset="0"/>
              <a:buChar char="•"/>
            </a:pPr>
            <a:r>
              <a:rPr lang="en-US" sz="1765" dirty="0">
                <a:solidFill>
                  <a:srgbClr val="505050"/>
                </a:solidFill>
              </a:rPr>
              <a:t>C#, VB</a:t>
            </a:r>
          </a:p>
          <a:p>
            <a:pPr marL="1112120" lvl="1" indent="-380863" defTabSz="914192">
              <a:buFont typeface="Arial" panose="020B0604020202020204" pitchFamily="34" charset="0"/>
              <a:buChar char="•"/>
            </a:pPr>
            <a:r>
              <a:rPr lang="en-US" sz="1765" dirty="0">
                <a:solidFill>
                  <a:srgbClr val="505050"/>
                </a:solidFill>
              </a:rPr>
              <a:t>JS</a:t>
            </a:r>
          </a:p>
          <a:p>
            <a:pPr marL="1112120" lvl="1" indent="-380863" defTabSz="914192">
              <a:buFont typeface="Arial" panose="020B0604020202020204" pitchFamily="34" charset="0"/>
              <a:buChar char="•"/>
            </a:pPr>
            <a:r>
              <a:rPr lang="en-US" sz="1765" dirty="0">
                <a:solidFill>
                  <a:srgbClr val="505050"/>
                </a:solidFill>
              </a:rPr>
              <a:t>Python*</a:t>
            </a:r>
          </a:p>
          <a:p>
            <a:pPr marL="1112120" lvl="1" indent="-380863" defTabSz="914192">
              <a:buFont typeface="Arial" panose="020B0604020202020204" pitchFamily="34" charset="0"/>
              <a:buChar char="•"/>
            </a:pPr>
            <a:r>
              <a:rPr lang="en-US" sz="1765" dirty="0">
                <a:solidFill>
                  <a:srgbClr val="505050"/>
                </a:solidFill>
              </a:rPr>
              <a:t>Node.js*</a:t>
            </a:r>
          </a:p>
        </p:txBody>
      </p:sp>
      <p:sp>
        <p:nvSpPr>
          <p:cNvPr id="23" name="Rectangle 22"/>
          <p:cNvSpPr/>
          <p:nvPr/>
        </p:nvSpPr>
        <p:spPr>
          <a:xfrm>
            <a:off x="4546210" y="4668062"/>
            <a:ext cx="2968927" cy="1477119"/>
          </a:xfrm>
          <a:prstGeom prst="rect">
            <a:avLst/>
          </a:prstGeom>
        </p:spPr>
        <p:txBody>
          <a:bodyPr wrap="square">
            <a:spAutoFit/>
          </a:bodyPr>
          <a:lstStyle/>
          <a:p>
            <a:pPr marL="731258" lvl="1" defTabSz="914192"/>
            <a:r>
              <a:rPr lang="en-US" sz="1765" b="1" dirty="0">
                <a:solidFill>
                  <a:srgbClr val="505050"/>
                </a:solidFill>
              </a:rPr>
              <a:t>APIs</a:t>
            </a:r>
          </a:p>
          <a:p>
            <a:pPr marL="1112120" lvl="1" indent="-380863" defTabSz="914192">
              <a:buFont typeface="Arial" panose="020B0604020202020204" pitchFamily="34" charset="0"/>
              <a:buChar char="•"/>
            </a:pPr>
            <a:r>
              <a:rPr lang="en-US" sz="1765" dirty="0" err="1">
                <a:solidFill>
                  <a:srgbClr val="505050"/>
                </a:solidFill>
              </a:rPr>
              <a:t>WinRT</a:t>
            </a:r>
            <a:endParaRPr lang="en-US" sz="1765" dirty="0">
              <a:solidFill>
                <a:srgbClr val="505050"/>
              </a:solidFill>
            </a:endParaRPr>
          </a:p>
          <a:p>
            <a:pPr marL="1112120" lvl="1" indent="-380863" defTabSz="914192">
              <a:buFont typeface="Arial" panose="020B0604020202020204" pitchFamily="34" charset="0"/>
              <a:buChar char="•"/>
            </a:pPr>
            <a:r>
              <a:rPr lang="en-US" sz="1765" dirty="0">
                <a:solidFill>
                  <a:srgbClr val="505050"/>
                </a:solidFill>
              </a:rPr>
              <a:t>Win32</a:t>
            </a:r>
          </a:p>
          <a:p>
            <a:pPr marL="1112120" lvl="1" indent="-380863" defTabSz="914192">
              <a:buFont typeface="Arial" panose="020B0604020202020204" pitchFamily="34" charset="0"/>
              <a:buChar char="•"/>
            </a:pPr>
            <a:r>
              <a:rPr lang="en-US" sz="1765" dirty="0">
                <a:solidFill>
                  <a:srgbClr val="505050"/>
                </a:solidFill>
              </a:rPr>
              <a:t>.NET</a:t>
            </a:r>
          </a:p>
          <a:p>
            <a:pPr marL="1112120" lvl="1" indent="-380863" defTabSz="914192">
              <a:buFont typeface="Arial" panose="020B0604020202020204" pitchFamily="34" charset="0"/>
              <a:buChar char="•"/>
            </a:pPr>
            <a:r>
              <a:rPr lang="en-US" sz="1765" dirty="0">
                <a:solidFill>
                  <a:srgbClr val="505050"/>
                </a:solidFill>
              </a:rPr>
              <a:t>Wiring</a:t>
            </a:r>
          </a:p>
        </p:txBody>
      </p:sp>
      <p:sp>
        <p:nvSpPr>
          <p:cNvPr id="24" name="Rectangle 23"/>
          <p:cNvSpPr/>
          <p:nvPr/>
        </p:nvSpPr>
        <p:spPr>
          <a:xfrm>
            <a:off x="6245384" y="4645562"/>
            <a:ext cx="2763585" cy="1477119"/>
          </a:xfrm>
          <a:prstGeom prst="rect">
            <a:avLst/>
          </a:prstGeom>
        </p:spPr>
        <p:txBody>
          <a:bodyPr wrap="square">
            <a:spAutoFit/>
          </a:bodyPr>
          <a:lstStyle/>
          <a:p>
            <a:pPr marL="731258" lvl="1" defTabSz="914192"/>
            <a:r>
              <a:rPr lang="en-US" sz="1765" b="1" dirty="0">
                <a:solidFill>
                  <a:srgbClr val="505050"/>
                </a:solidFill>
              </a:rPr>
              <a:t>Deployment and Execution</a:t>
            </a:r>
          </a:p>
          <a:p>
            <a:pPr marL="1112120" lvl="1" indent="-380863" defTabSz="914192">
              <a:buFont typeface="Arial" panose="020B0604020202020204" pitchFamily="34" charset="0"/>
              <a:buChar char="•"/>
            </a:pPr>
            <a:r>
              <a:rPr lang="en-US" sz="1765" dirty="0">
                <a:solidFill>
                  <a:srgbClr val="505050"/>
                </a:solidFill>
              </a:rPr>
              <a:t>APPX</a:t>
            </a:r>
          </a:p>
          <a:p>
            <a:pPr marL="1112120" lvl="1" indent="-380863" defTabSz="914192">
              <a:buFont typeface="Arial" panose="020B0604020202020204" pitchFamily="34" charset="0"/>
              <a:buChar char="•"/>
            </a:pPr>
            <a:r>
              <a:rPr lang="en-US" sz="1765" dirty="0" err="1">
                <a:solidFill>
                  <a:srgbClr val="505050"/>
                </a:solidFill>
              </a:rPr>
              <a:t>Xcopy</a:t>
            </a:r>
            <a:endParaRPr lang="en-US" sz="1765" dirty="0">
              <a:solidFill>
                <a:srgbClr val="505050"/>
              </a:solidFill>
            </a:endParaRPr>
          </a:p>
          <a:p>
            <a:pPr marL="1112120" lvl="1" indent="-380863" defTabSz="914192">
              <a:buFont typeface="Arial" panose="020B0604020202020204" pitchFamily="34" charset="0"/>
              <a:buChar char="•"/>
            </a:pPr>
            <a:r>
              <a:rPr lang="en-US" sz="1765">
                <a:solidFill>
                  <a:srgbClr val="505050"/>
                </a:solidFill>
              </a:rPr>
              <a:t>App Isolation</a:t>
            </a:r>
            <a:endParaRPr lang="en-US" sz="1765" dirty="0">
              <a:solidFill>
                <a:srgbClr val="505050"/>
              </a:solidFill>
            </a:endParaRPr>
          </a:p>
        </p:txBody>
      </p:sp>
      <p:sp>
        <p:nvSpPr>
          <p:cNvPr id="25" name="Rectangle 24"/>
          <p:cNvSpPr/>
          <p:nvPr/>
        </p:nvSpPr>
        <p:spPr>
          <a:xfrm>
            <a:off x="2436118" y="4661411"/>
            <a:ext cx="2968927" cy="1200158"/>
          </a:xfrm>
          <a:prstGeom prst="rect">
            <a:avLst/>
          </a:prstGeom>
        </p:spPr>
        <p:txBody>
          <a:bodyPr wrap="square">
            <a:spAutoFit/>
          </a:bodyPr>
          <a:lstStyle/>
          <a:p>
            <a:pPr marL="731258" lvl="1" defTabSz="914192"/>
            <a:r>
              <a:rPr lang="en-US" sz="1765" b="1" dirty="0">
                <a:solidFill>
                  <a:srgbClr val="505050"/>
                </a:solidFill>
              </a:rPr>
              <a:t>UI Frameworks</a:t>
            </a:r>
          </a:p>
          <a:p>
            <a:pPr marL="1112120" lvl="1" indent="-380863" defTabSz="914192">
              <a:buFont typeface="Arial" panose="020B0604020202020204" pitchFamily="34" charset="0"/>
              <a:buChar char="•"/>
            </a:pPr>
            <a:r>
              <a:rPr lang="en-US" sz="1765" dirty="0">
                <a:solidFill>
                  <a:srgbClr val="505050"/>
                </a:solidFill>
              </a:rPr>
              <a:t>HTML</a:t>
            </a:r>
          </a:p>
          <a:p>
            <a:pPr marL="1112120" lvl="1" indent="-380863" defTabSz="914192">
              <a:buFont typeface="Arial" panose="020B0604020202020204" pitchFamily="34" charset="0"/>
              <a:buChar char="•"/>
            </a:pPr>
            <a:r>
              <a:rPr lang="en-US" sz="1765" dirty="0" err="1">
                <a:solidFill>
                  <a:srgbClr val="505050"/>
                </a:solidFill>
              </a:rPr>
              <a:t>Xaml</a:t>
            </a:r>
            <a:endParaRPr lang="en-US" sz="1765" dirty="0">
              <a:solidFill>
                <a:srgbClr val="505050"/>
              </a:solidFill>
            </a:endParaRPr>
          </a:p>
          <a:p>
            <a:pPr marL="1112120" lvl="1" indent="-380863" defTabSz="914192">
              <a:buFont typeface="Arial" panose="020B0604020202020204" pitchFamily="34" charset="0"/>
              <a:buChar char="•"/>
            </a:pPr>
            <a:r>
              <a:rPr lang="en-US" sz="1765" dirty="0">
                <a:solidFill>
                  <a:srgbClr val="505050"/>
                </a:solidFill>
              </a:rPr>
              <a:t>DirectX</a:t>
            </a:r>
          </a:p>
        </p:txBody>
      </p:sp>
      <p:sp>
        <p:nvSpPr>
          <p:cNvPr id="26" name="Rectangle 25"/>
          <p:cNvSpPr/>
          <p:nvPr/>
        </p:nvSpPr>
        <p:spPr>
          <a:xfrm>
            <a:off x="8456563" y="4635004"/>
            <a:ext cx="3734573" cy="923199"/>
          </a:xfrm>
          <a:prstGeom prst="rect">
            <a:avLst/>
          </a:prstGeom>
        </p:spPr>
        <p:txBody>
          <a:bodyPr wrap="square">
            <a:spAutoFit/>
          </a:bodyPr>
          <a:lstStyle/>
          <a:p>
            <a:pPr marL="731258" lvl="1" defTabSz="914192"/>
            <a:r>
              <a:rPr lang="en-US" sz="1765" b="1" dirty="0">
                <a:solidFill>
                  <a:srgbClr val="505050"/>
                </a:solidFill>
              </a:rPr>
              <a:t>Tools</a:t>
            </a:r>
          </a:p>
          <a:p>
            <a:pPr marL="1112120" lvl="1" indent="-380863" defTabSz="914192">
              <a:buFont typeface="Arial" panose="020B0604020202020204" pitchFamily="34" charset="0"/>
              <a:buChar char="•"/>
            </a:pPr>
            <a:r>
              <a:rPr lang="en-US" sz="1765" dirty="0">
                <a:solidFill>
                  <a:srgbClr val="505050"/>
                </a:solidFill>
              </a:rPr>
              <a:t>Visual Studio</a:t>
            </a:r>
          </a:p>
          <a:p>
            <a:pPr marL="1112120" lvl="1" indent="-380863" defTabSz="914192">
              <a:buFont typeface="Arial" panose="020B0604020202020204" pitchFamily="34" charset="0"/>
              <a:buChar char="•"/>
            </a:pPr>
            <a:r>
              <a:rPr lang="en-US" sz="1765" dirty="0">
                <a:solidFill>
                  <a:srgbClr val="505050"/>
                </a:solidFill>
              </a:rPr>
              <a:t>PowerShell</a:t>
            </a:r>
          </a:p>
        </p:txBody>
      </p:sp>
      <p:sp>
        <p:nvSpPr>
          <p:cNvPr id="19" name="Rectangle 18"/>
          <p:cNvSpPr/>
          <p:nvPr/>
        </p:nvSpPr>
        <p:spPr bwMode="auto">
          <a:xfrm>
            <a:off x="10507093" y="973"/>
            <a:ext cx="1684044" cy="2894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175" dirty="0">
                <a:gradFill>
                  <a:gsLst>
                    <a:gs pos="0">
                      <a:srgbClr val="FFFFFF"/>
                    </a:gs>
                    <a:gs pos="100000">
                      <a:srgbClr val="FFFFFF"/>
                    </a:gs>
                  </a:gsLst>
                  <a:lin ang="5400000" scaled="0"/>
                </a:gradFill>
              </a:rPr>
              <a:t>One Windows Platform</a:t>
            </a:r>
          </a:p>
        </p:txBody>
      </p:sp>
      <p:sp>
        <p:nvSpPr>
          <p:cNvPr id="20" name="Freeform 19"/>
          <p:cNvSpPr/>
          <p:nvPr/>
        </p:nvSpPr>
        <p:spPr bwMode="auto">
          <a:xfrm>
            <a:off x="7287219" y="2532702"/>
            <a:ext cx="672933" cy="653875"/>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710" fontAlgn="base">
              <a:spcBef>
                <a:spcPct val="0"/>
              </a:spcBef>
              <a:spcAft>
                <a:spcPct val="0"/>
              </a:spcAft>
            </a:pPr>
            <a:endParaRPr lang="en-US" sz="1400" spc="-5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5278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Windows 10 </a:t>
            </a:r>
            <a:r>
              <a:rPr lang="en-US" dirty="0" err="1" smtClean="0"/>
              <a:t>IoT</a:t>
            </a:r>
            <a:r>
              <a:rPr lang="en-US" dirty="0" smtClean="0"/>
              <a:t> Core</a:t>
            </a:r>
            <a:endParaRPr lang="en-US" dirty="0"/>
          </a:p>
        </p:txBody>
      </p:sp>
    </p:spTree>
    <p:extLst>
      <p:ext uri="{BB962C8B-B14F-4D97-AF65-F5344CB8AC3E}">
        <p14:creationId xmlns:p14="http://schemas.microsoft.com/office/powerpoint/2010/main" val="285484967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39"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US" sz="1765">
                <a:solidFill>
                  <a:prstClr val="black"/>
                </a:solidFill>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303"/>
              <a:endParaRPr lang="en-IN" sz="1765">
                <a:solidFill>
                  <a:prstClr val="black"/>
                </a:solidFill>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800">
                  <a:solidFill>
                    <a:srgbClr val="000000"/>
                  </a:solidFill>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5" name="icon  BINARY"/>
          <p:cNvSpPr>
            <a:spLocks noChangeAspect="1" noEditPoints="1"/>
          </p:cNvSpPr>
          <p:nvPr/>
        </p:nvSpPr>
        <p:spPr bwMode="auto">
          <a:xfrm>
            <a:off x="10341640"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551" tIns="44774" rIns="89551" bIns="44774" numCol="1" anchor="t" anchorCtr="0" compatLnSpc="1">
            <a:prstTxWarp prst="textNoShape">
              <a:avLst/>
            </a:prstTxWarp>
          </a:bodyPr>
          <a:lstStyle/>
          <a:p>
            <a:pPr defTabSz="913303"/>
            <a:endParaRPr lang="en-US" sz="1765" dirty="0">
              <a:solidFill>
                <a:srgbClr val="000000"/>
              </a:solidFill>
            </a:endParaRPr>
          </a:p>
        </p:txBody>
      </p:sp>
      <p:grpSp>
        <p:nvGrpSpPr>
          <p:cNvPr id="72" name="Group 71"/>
          <p:cNvGrpSpPr/>
          <p:nvPr/>
        </p:nvGrpSpPr>
        <p:grpSpPr>
          <a:xfrm>
            <a:off x="10101900" y="4541552"/>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aphicFrame>
        <p:nvGraphicFramePr>
          <p:cNvPr id="3" name="Object 2" hidden="1"/>
          <p:cNvGraphicFramePr>
            <a:graphicFrameLocks noChangeAspect="1"/>
          </p:cNvGraphicFramePr>
          <p:nvPr>
            <p:custDataLst>
              <p:tags r:id="rId2"/>
            </p:custDataLst>
            <p:extLst/>
          </p:nvPr>
        </p:nvGraphicFramePr>
        <p:xfrm>
          <a:off x="4158" y="3504"/>
          <a:ext cx="1556" cy="1556"/>
        </p:xfrm>
        <a:graphic>
          <a:graphicData uri="http://schemas.openxmlformats.org/presentationml/2006/ole">
            <mc:AlternateContent xmlns:mc="http://schemas.openxmlformats.org/markup-compatibility/2006">
              <mc:Choice xmlns:v="urn:schemas-microsoft-com:vml" Requires="v">
                <p:oleObj spid="_x0000_s718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4158" y="3504"/>
                        <a:ext cx="1556" cy="1556"/>
                      </a:xfrm>
                      <a:prstGeom prst="rect">
                        <a:avLst/>
                      </a:prstGeom>
                    </p:spPr>
                  </p:pic>
                </p:oleObj>
              </mc:Fallback>
            </mc:AlternateContent>
          </a:graphicData>
        </a:graphic>
      </p:graphicFrame>
      <p:sp>
        <p:nvSpPr>
          <p:cNvPr id="2" name="Title 1"/>
          <p:cNvSpPr>
            <a:spLocks noGrp="1"/>
          </p:cNvSpPr>
          <p:nvPr>
            <p:ph type="title"/>
          </p:nvPr>
        </p:nvSpPr>
        <p:spPr>
          <a:xfrm>
            <a:off x="384817" y="229056"/>
            <a:ext cx="11211934" cy="595464"/>
          </a:xfrm>
        </p:spPr>
        <p:txBody>
          <a:bodyPr/>
          <a:lstStyle/>
          <a:p>
            <a:r>
              <a:rPr lang="en-US" sz="4313" dirty="0"/>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70" name="Group 69"/>
          <p:cNvGrpSpPr>
            <a:grpSpLocks noChangeAspect="1"/>
          </p:cNvGrpSpPr>
          <p:nvPr/>
        </p:nvGrpSpPr>
        <p:grpSpPr>
          <a:xfrm>
            <a:off x="9364586" y="4638555"/>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479"/>
              <a:endParaRPr lang="en-IN" sz="1765">
                <a:solidFill>
                  <a:prstClr val="black"/>
                </a:solidFill>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grpSp>
        <p:nvGrpSpPr>
          <p:cNvPr id="69" name="Group 68"/>
          <p:cNvGrpSpPr/>
          <p:nvPr/>
        </p:nvGrpSpPr>
        <p:grpSpPr>
          <a:xfrm>
            <a:off x="8749377" y="4833688"/>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03"/>
              <a:endParaRPr lang="en-IN" sz="1765">
                <a:solidFill>
                  <a:prstClr val="black"/>
                </a:solidFill>
              </a:endParaRPr>
            </a:p>
          </p:txBody>
        </p:sp>
      </p:grpSp>
      <p:sp>
        <p:nvSpPr>
          <p:cNvPr id="167" name="Rectangle 166"/>
          <p:cNvSpPr/>
          <p:nvPr/>
        </p:nvSpPr>
        <p:spPr bwMode="auto">
          <a:xfrm>
            <a:off x="351178" y="1406424"/>
            <a:ext cx="7058193" cy="462529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05" tIns="179105" rIns="179105" bIns="179105"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defTabSz="646093" fontAlgn="base">
              <a:lnSpc>
                <a:spcPct val="90000"/>
              </a:lnSpc>
              <a:spcBef>
                <a:spcPct val="0"/>
              </a:spcBef>
              <a:spcAft>
                <a:spcPts val="1730"/>
              </a:spcAft>
            </a:pPr>
            <a:r>
              <a:rPr lang="en-US" sz="3529" dirty="0">
                <a:solidFill>
                  <a:prstClr val="white"/>
                </a:solidFill>
                <a:latin typeface="Segoe UI Light"/>
              </a:rPr>
              <a:t>The Internet of Things </a:t>
            </a:r>
            <a:r>
              <a:rPr lang="en-US" sz="3529" dirty="0">
                <a:solidFill>
                  <a:prstClr val="white"/>
                </a:solidFill>
                <a:latin typeface="Segoe UI Light"/>
                <a:cs typeface="Segoe UI Semibold" panose="020B0702040204020203" pitchFamily="34" charset="0"/>
              </a:rPr>
              <a:t>starts </a:t>
            </a:r>
            <a:br>
              <a:rPr lang="en-US" sz="3529" dirty="0">
                <a:solidFill>
                  <a:prstClr val="white"/>
                </a:solidFill>
                <a:latin typeface="Segoe UI Light"/>
                <a:cs typeface="Segoe UI Semibold" panose="020B0702040204020203" pitchFamily="34" charset="0"/>
              </a:rPr>
            </a:br>
            <a:r>
              <a:rPr lang="en-US" sz="3529" dirty="0">
                <a:solidFill>
                  <a:prstClr val="white"/>
                </a:solidFill>
                <a:latin typeface="Segoe UI Light"/>
                <a:cs typeface="Segoe UI Semibold" panose="020B0702040204020203" pitchFamily="34" charset="0"/>
              </a:rPr>
              <a:t>with </a:t>
            </a:r>
            <a:r>
              <a:rPr lang="en-US" sz="3529" u="sng" dirty="0">
                <a:solidFill>
                  <a:prstClr val="white"/>
                </a:solidFill>
                <a:latin typeface="Segoe UI Light"/>
                <a:cs typeface="Segoe UI Semibold" panose="020B0702040204020203" pitchFamily="34" charset="0"/>
              </a:rPr>
              <a:t>your</a:t>
            </a:r>
            <a:r>
              <a:rPr lang="en-US" sz="3529" dirty="0">
                <a:solidFill>
                  <a:prstClr val="white"/>
                </a:solidFill>
                <a:latin typeface="Segoe UI Light"/>
                <a:cs typeface="Segoe UI Semibold" panose="020B0702040204020203" pitchFamily="34" charset="0"/>
              </a:rPr>
              <a:t> things.</a:t>
            </a:r>
          </a:p>
          <a:p>
            <a:pPr marL="793122" lvl="2" indent="-336145" defTabSz="878676" fontAlgn="base">
              <a:lnSpc>
                <a:spcPct val="90000"/>
              </a:lnSpc>
              <a:spcAft>
                <a:spcPts val="1176"/>
              </a:spcAft>
              <a:buFont typeface="Arial" panose="020B0604020202020204" pitchFamily="34" charset="0"/>
              <a:buChar char="•"/>
            </a:pPr>
            <a:r>
              <a:rPr lang="en-US" sz="1961" dirty="0">
                <a:solidFill>
                  <a:prstClr val="white"/>
                </a:solidFill>
                <a:latin typeface="Segoe UI Light"/>
              </a:rPr>
              <a:t>Build on the infrastructure </a:t>
            </a:r>
            <a:br>
              <a:rPr lang="en-US" sz="1961" dirty="0">
                <a:solidFill>
                  <a:prstClr val="white"/>
                </a:solidFill>
                <a:latin typeface="Segoe UI Light"/>
              </a:rPr>
            </a:br>
            <a:r>
              <a:rPr lang="en-US" sz="1961" dirty="0">
                <a:solidFill>
                  <a:prstClr val="white"/>
                </a:solidFill>
                <a:latin typeface="Segoe UI Light"/>
              </a:rPr>
              <a:t>you already have</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Add more devices to </a:t>
            </a:r>
            <a:br>
              <a:rPr lang="en-US" sz="1961" dirty="0">
                <a:solidFill>
                  <a:prstClr val="white"/>
                </a:solidFill>
                <a:latin typeface="Segoe UI Light"/>
              </a:rPr>
            </a:br>
            <a:r>
              <a:rPr lang="en-US" sz="1961" dirty="0">
                <a:solidFill>
                  <a:prstClr val="white"/>
                </a:solidFill>
                <a:latin typeface="Segoe UI Light"/>
              </a:rPr>
              <a:t>the ones you already own</a:t>
            </a:r>
          </a:p>
          <a:p>
            <a:pPr marL="793122" lvl="2" indent="-336145" defTabSz="878676" fontAlgn="base">
              <a:lnSpc>
                <a:spcPct val="90000"/>
              </a:lnSpc>
              <a:spcBef>
                <a:spcPts val="192"/>
              </a:spcBef>
              <a:spcAft>
                <a:spcPts val="1176"/>
              </a:spcAft>
              <a:buFont typeface="Arial" panose="020B0604020202020204" pitchFamily="34" charset="0"/>
              <a:buChar char="•"/>
            </a:pPr>
            <a:r>
              <a:rPr lang="en-US" sz="1961" dirty="0">
                <a:solidFill>
                  <a:prstClr val="white"/>
                </a:solidFill>
                <a:latin typeface="Segoe UI Light"/>
              </a:rPr>
              <a:t>Get more from the data </a:t>
            </a:r>
            <a:br>
              <a:rPr lang="en-US" sz="1961" dirty="0">
                <a:solidFill>
                  <a:prstClr val="white"/>
                </a:solidFill>
                <a:latin typeface="Segoe UI Light"/>
              </a:rPr>
            </a:br>
            <a:r>
              <a:rPr lang="en-US" sz="1961" dirty="0">
                <a:solidFill>
                  <a:prstClr val="white"/>
                </a:solidFill>
                <a:latin typeface="Segoe UI Light"/>
              </a:rPr>
              <a:t>that already exists </a:t>
            </a:r>
          </a:p>
          <a:p>
            <a:pPr defTabSz="878676">
              <a:lnSpc>
                <a:spcPct val="90000"/>
              </a:lnSpc>
              <a:spcBef>
                <a:spcPts val="1730"/>
              </a:spcBef>
              <a:spcAft>
                <a:spcPts val="1176"/>
              </a:spcAft>
            </a:pPr>
            <a:r>
              <a:rPr lang="en-US" sz="1961" dirty="0">
                <a:solidFill>
                  <a:prstClr val="white"/>
                </a:solidFill>
                <a:latin typeface="Segoe UI Light"/>
              </a:rPr>
              <a:t>Stop just running your business. Start making it thrive. Start realizing the potential of the </a:t>
            </a:r>
            <a:r>
              <a:rPr lang="en-US" sz="1961" dirty="0">
                <a:solidFill>
                  <a:prstClr val="white"/>
                </a:solidFill>
                <a:effectLst>
                  <a:glow rad="25400">
                    <a:srgbClr val="F8F8F8">
                      <a:alpha val="30000"/>
                    </a:srgbClr>
                  </a:glow>
                </a:effectLst>
                <a:latin typeface="Segoe UI Light"/>
                <a:cs typeface="Segoe UI Light" panose="020B0502040204020203" pitchFamily="34" charset="0"/>
              </a:rPr>
              <a:t>Internet </a:t>
            </a:r>
            <a:r>
              <a:rPr lang="en-US" sz="1961" dirty="0" smtClean="0">
                <a:solidFill>
                  <a:prstClr val="white"/>
                </a:solidFill>
                <a:effectLst>
                  <a:glow rad="25400">
                    <a:srgbClr val="F8F8F8">
                      <a:alpha val="30000"/>
                    </a:srgbClr>
                  </a:glow>
                </a:effectLst>
                <a:latin typeface="Segoe UI Light"/>
                <a:cs typeface="Segoe UI Light" panose="020B0502040204020203" pitchFamily="34" charset="0"/>
              </a:rPr>
              <a:t>of </a:t>
            </a:r>
            <a:r>
              <a:rPr lang="en-US" sz="1961" dirty="0">
                <a:solidFill>
                  <a:prstClr val="white"/>
                </a:solidFill>
                <a:effectLst>
                  <a:glow rad="25400">
                    <a:srgbClr val="F8F8F8">
                      <a:alpha val="30000"/>
                    </a:srgbClr>
                  </a:glow>
                </a:effectLst>
                <a:latin typeface="Segoe UI Light"/>
                <a:cs typeface="Segoe UI Semibold" panose="020B0702040204020203" pitchFamily="34" charset="0"/>
              </a:rPr>
              <a:t>Your Things</a:t>
            </a:r>
            <a:r>
              <a:rPr lang="en-US" sz="1961" dirty="0">
                <a:solidFill>
                  <a:prstClr val="white"/>
                </a:solidFill>
                <a:latin typeface="Segoe UI Light"/>
              </a:rPr>
              <a:t>. </a:t>
            </a:r>
          </a:p>
          <a:p>
            <a:pPr defTabSz="895634"/>
            <a:r>
              <a:rPr lang="en-US" sz="2843" dirty="0" smtClean="0">
                <a:solidFill>
                  <a:prstClr val="white"/>
                </a:solidFill>
                <a:latin typeface="Segoe UI Semibold" panose="020B0702040204020203" pitchFamily="34" charset="0"/>
              </a:rPr>
              <a:t>.</a:t>
            </a:r>
            <a:r>
              <a:rPr lang="en-US" sz="2843" dirty="0" smtClean="0">
                <a:solidFill>
                  <a:prstClr val="white"/>
                </a:solidFill>
                <a:latin typeface="Segoe UI Light"/>
              </a:rPr>
              <a:t> </a:t>
            </a:r>
            <a:endParaRPr lang="en-US" sz="2843" dirty="0">
              <a:solidFill>
                <a:prstClr val="white"/>
              </a:solidFill>
              <a:latin typeface="Segoe UI Light"/>
            </a:endParaRPr>
          </a:p>
        </p:txBody>
      </p:sp>
      <p:grpSp>
        <p:nvGrpSpPr>
          <p:cNvPr id="62" name="Group 61"/>
          <p:cNvGrpSpPr>
            <a:grpSpLocks noChangeAspect="1"/>
          </p:cNvGrpSpPr>
          <p:nvPr/>
        </p:nvGrpSpPr>
        <p:grpSpPr>
          <a:xfrm>
            <a:off x="8414915" y="5287499"/>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defTabSz="895047" fontAlgn="base">
                <a:spcBef>
                  <a:spcPct val="0"/>
                </a:spcBef>
                <a:spcAft>
                  <a:spcPct val="0"/>
                </a:spcAft>
                <a:defRPr/>
              </a:pPr>
              <a:endParaRPr lang="en-US" sz="2157" kern="0" spc="-49" dirty="0" err="1">
                <a:solidFill>
                  <a:srgbClr val="008272"/>
                </a:solidFill>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13479"/>
              <a:endParaRPr lang="en-US" sz="1765">
                <a:solidFill>
                  <a:prstClr val="white"/>
                </a:solidFill>
              </a:endParaRPr>
            </a:p>
          </p:txBody>
        </p:sp>
      </p:grpSp>
      <p:sp>
        <p:nvSpPr>
          <p:cNvPr id="4" name="Rectangle 3"/>
          <p:cNvSpPr/>
          <p:nvPr/>
        </p:nvSpPr>
        <p:spPr bwMode="auto">
          <a:xfrm>
            <a:off x="1090961" y="6031723"/>
            <a:ext cx="10361379" cy="825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2993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167"/>
                                        </p:tgtEl>
                                        <p:attrNameLst>
                                          <p:attrName>style.visibility</p:attrName>
                                        </p:attrNameLst>
                                      </p:cBhvr>
                                      <p:to>
                                        <p:strVal val="visible"/>
                                      </p:to>
                                    </p:set>
                                    <p:anim calcmode="lin" valueType="num">
                                      <p:cBhvr additive="base">
                                        <p:cTn id="9" dur="500" fill="hold"/>
                                        <p:tgtEl>
                                          <p:spTgt spid="167"/>
                                        </p:tgtEl>
                                        <p:attrNameLst>
                                          <p:attrName>ppt_x</p:attrName>
                                        </p:attrNameLst>
                                      </p:cBhvr>
                                      <p:tavLst>
                                        <p:tav tm="0">
                                          <p:val>
                                            <p:strVal val="0-#ppt_w/2"/>
                                          </p:val>
                                        </p:tav>
                                        <p:tav tm="100000">
                                          <p:val>
                                            <p:strVal val="#ppt_x"/>
                                          </p:val>
                                        </p:tav>
                                      </p:tavLst>
                                    </p:anim>
                                    <p:anim calcmode="lin" valueType="num">
                                      <p:cBhvr additive="base">
                                        <p:cTn id="10" dur="500" fill="hold"/>
                                        <p:tgtEl>
                                          <p:spTgt spid="167"/>
                                        </p:tgtEl>
                                        <p:attrNameLst>
                                          <p:attrName>ppt_y</p:attrName>
                                        </p:attrNameLst>
                                      </p:cBhvr>
                                      <p:tavLst>
                                        <p:tav tm="0">
                                          <p:val>
                                            <p:strVal val="#ppt_y"/>
                                          </p:val>
                                        </p:tav>
                                        <p:tav tm="100000">
                                          <p:val>
                                            <p:strVal val="#ppt_y"/>
                                          </p:val>
                                        </p:tav>
                                      </p:tavLst>
                                    </p:anim>
                                  </p:childTnLst>
                                </p:cTn>
                              </p:par>
                              <p:par>
                                <p:cTn id="11" presetID="10" presetClass="entr" presetSubtype="0" fill="hold" nodeType="withEffect">
                                  <p:stCondLst>
                                    <p:cond delay="5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64" presetClass="path" presetSubtype="0" accel="50000" decel="50000" fill="hold" nodeType="withEffect">
                                  <p:stCondLst>
                                    <p:cond delay="0"/>
                                  </p:stCondLst>
                                  <p:childTnLst>
                                    <p:animMotion origin="layout" path="M 0.0875 -0.00046 L 1.66667E-6 3.7037E-7 " pathEditMode="relative" rAng="0" ptsTypes="AA">
                                      <p:cBhvr>
                                        <p:cTn id="15" dur="1000" fill="hold"/>
                                        <p:tgtEl>
                                          <p:spTgt spid="82"/>
                                        </p:tgtEl>
                                        <p:attrNameLst>
                                          <p:attrName>ppt_x</p:attrName>
                                          <p:attrName>ppt_y</p:attrName>
                                        </p:attrNameLst>
                                      </p:cBhvr>
                                      <p:rCtr x="-4375" y="23"/>
                                    </p:animMotion>
                                  </p:childTnLst>
                                </p:cTn>
                              </p:par>
                            </p:childTnLst>
                          </p:cTn>
                        </p:par>
                        <p:par>
                          <p:cTn id="16" fill="hold">
                            <p:stCondLst>
                              <p:cond delay="1000"/>
                            </p:stCondLst>
                            <p:childTnLst>
                              <p:par>
                                <p:cTn id="17" presetID="10" presetClass="entr" presetSubtype="0" fill="hold" grpId="1" nodeType="afterEffect">
                                  <p:stCondLst>
                                    <p:cond delay="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500"/>
                                        <p:tgtEl>
                                          <p:spTgt spid="165"/>
                                        </p:tgtEl>
                                      </p:cBhvr>
                                    </p:animEffect>
                                  </p:childTnLst>
                                </p:cTn>
                              </p:par>
                              <p:par>
                                <p:cTn id="20" presetID="50" presetClass="path" presetSubtype="0" accel="50000" decel="50000" fill="hold" grpId="0" nodeType="withEffect">
                                  <p:stCondLst>
                                    <p:cond delay="0"/>
                                  </p:stCondLst>
                                  <p:childTnLst>
                                    <p:animMotion origin="layout" path="M -0.16342 0.29606 C -0.15769 0.17616 -0.06394 0.02778 -0.00052 0.00023 " pathEditMode="relative" rAng="16680000" ptsTypes="AA">
                                      <p:cBhvr>
                                        <p:cTn id="21" dur="2000" fill="hold"/>
                                        <p:tgtEl>
                                          <p:spTgt spid="165"/>
                                        </p:tgtEl>
                                        <p:attrNameLst>
                                          <p:attrName>ppt_x</p:attrName>
                                          <p:attrName>ppt_y</p:attrName>
                                        </p:attrNameLst>
                                      </p:cBhvr>
                                      <p:rCtr x="8138" y="-14792"/>
                                    </p:animMotion>
                                  </p:childTnLst>
                                </p:cTn>
                              </p:par>
                              <p:par>
                                <p:cTn id="22" presetID="10" presetClass="entr" presetSubtype="0" fill="hold" nodeType="withEffect">
                                  <p:stCondLst>
                                    <p:cond delay="25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50" presetClass="path" presetSubtype="0" accel="50000" decel="50000" fill="hold" nodeType="withEffect">
                                  <p:stCondLst>
                                    <p:cond delay="250"/>
                                  </p:stCondLst>
                                  <p:childTnLst>
                                    <p:animMotion origin="layout" path="M -0.13933 0.29606 C -0.13334 0.17523 -0.06394 0.02731 -0.00053 0.00023 " pathEditMode="relative" rAng="16680000" ptsTypes="AA">
                                      <p:cBhvr>
                                        <p:cTn id="26" dur="2000" fill="hold"/>
                                        <p:tgtEl>
                                          <p:spTgt spid="72"/>
                                        </p:tgtEl>
                                        <p:attrNameLst>
                                          <p:attrName>ppt_x</p:attrName>
                                          <p:attrName>ppt_y</p:attrName>
                                        </p:attrNameLst>
                                      </p:cBhvr>
                                      <p:rCtr x="6927" y="-14792"/>
                                    </p:animMotion>
                                  </p:childTnLst>
                                </p:cTn>
                              </p:par>
                              <p:par>
                                <p:cTn id="27" presetID="10" presetClass="entr" presetSubtype="0" fill="hold" nodeType="withEffect">
                                  <p:stCondLst>
                                    <p:cond delay="50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50" presetClass="path" presetSubtype="0" accel="50000" decel="50000" fill="hold" nodeType="withEffect">
                                  <p:stCondLst>
                                    <p:cond delay="500"/>
                                  </p:stCondLst>
                                  <p:childTnLst>
                                    <p:animMotion origin="layout" path="M -0.12656 0.30162 C -0.12057 0.18148 -0.07096 0.02778 -0.00742 0.00047 " pathEditMode="relative" rAng="16680000" ptsTypes="AA">
                                      <p:cBhvr>
                                        <p:cTn id="31" dur="2000" fill="hold"/>
                                        <p:tgtEl>
                                          <p:spTgt spid="71"/>
                                        </p:tgtEl>
                                        <p:attrNameLst>
                                          <p:attrName>ppt_x</p:attrName>
                                          <p:attrName>ppt_y</p:attrName>
                                        </p:attrNameLst>
                                      </p:cBhvr>
                                      <p:rCtr x="5937" y="-15069"/>
                                    </p:animMotion>
                                  </p:childTnLst>
                                </p:cTn>
                              </p:par>
                              <p:par>
                                <p:cTn id="32" presetID="10" presetClass="entr" presetSubtype="0" fill="hold" nodeType="withEffect">
                                  <p:stCondLst>
                                    <p:cond delay="7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50" presetClass="path" presetSubtype="0" accel="50000" decel="50000" fill="hold" nodeType="withEffect">
                                  <p:stCondLst>
                                    <p:cond delay="750"/>
                                  </p:stCondLst>
                                  <p:childTnLst>
                                    <p:animMotion origin="layout" path="M -0.10325 0.27801 C -0.09817 0.15787 -0.06744 0.03334 -0.0039 0.00602 " pathEditMode="relative" rAng="16680000" ptsTypes="AA">
                                      <p:cBhvr>
                                        <p:cTn id="36" dur="2000" fill="hold"/>
                                        <p:tgtEl>
                                          <p:spTgt spid="70"/>
                                        </p:tgtEl>
                                        <p:attrNameLst>
                                          <p:attrName>ppt_x</p:attrName>
                                          <p:attrName>ppt_y</p:attrName>
                                        </p:attrNameLst>
                                      </p:cBhvr>
                                      <p:rCtr x="4935" y="-13611"/>
                                    </p:animMotion>
                                  </p:childTnLst>
                                </p:cTn>
                              </p:par>
                              <p:par>
                                <p:cTn id="37" presetID="10" presetClass="entr" presetSubtype="0" fill="hold" nodeType="withEffect">
                                  <p:stCondLst>
                                    <p:cond delay="100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50" presetClass="path" presetSubtype="0" accel="50000" decel="50000" fill="hold" nodeType="withEffect">
                                  <p:stCondLst>
                                    <p:cond delay="1000"/>
                                  </p:stCondLst>
                                  <p:childTnLst>
                                    <p:animMotion origin="layout" path="M -0.0625 0.25486 C -0.06393 0.14953 -0.03997 0.06689 -0.00442 0.00625 " pathEditMode="relative" rAng="16680000" ptsTypes="AA">
                                      <p:cBhvr>
                                        <p:cTn id="41" dur="2000" fill="hold"/>
                                        <p:tgtEl>
                                          <p:spTgt spid="69"/>
                                        </p:tgtEl>
                                        <p:attrNameLst>
                                          <p:attrName>ppt_x</p:attrName>
                                          <p:attrName>ppt_y</p:attrName>
                                        </p:attrNameLst>
                                      </p:cBhvr>
                                      <p:rCtr x="2760" y="-12454"/>
                                    </p:animMotion>
                                  </p:childTnLst>
                                </p:cTn>
                              </p:par>
                              <p:par>
                                <p:cTn id="42" presetID="10" presetClass="entr" presetSubtype="0" fill="hold" nodeType="withEffect">
                                  <p:stCondLst>
                                    <p:cond delay="100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50" presetClass="path" presetSubtype="0" accel="50000" decel="50000" fill="hold" nodeType="withEffect">
                                  <p:stCondLst>
                                    <p:cond delay="1000"/>
                                  </p:stCondLst>
                                  <p:childTnLst>
                                    <p:animMotion origin="layout" path="M -0.0625 0.25486 C -0.06393 0.14954 -0.03997 0.0669 -0.00442 0.00625 " pathEditMode="relative" rAng="16680000" ptsTypes="AA">
                                      <p:cBhvr>
                                        <p:cTn id="46" dur="2000" fill="hold"/>
                                        <p:tgtEl>
                                          <p:spTgt spid="62"/>
                                        </p:tgtEl>
                                        <p:attrNameLst>
                                          <p:attrName>ppt_x</p:attrName>
                                          <p:attrName>ppt_y</p:attrName>
                                        </p:attrNameLst>
                                      </p:cBhvr>
                                      <p:rCtr x="2760"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7"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a:xfrm>
            <a:off x="377252" y="224602"/>
            <a:ext cx="10991531" cy="553998"/>
          </a:xfrm>
        </p:spPr>
        <p:txBody>
          <a:bodyPr/>
          <a:lstStyle/>
          <a:p>
            <a:r>
              <a:rPr lang="en-US" sz="4000" dirty="0"/>
              <a:t>Microsoft Azure services for IoT</a:t>
            </a:r>
          </a:p>
        </p:txBody>
      </p:sp>
      <p:sp>
        <p:nvSpPr>
          <p:cNvPr id="2" name="TextBox 1"/>
          <p:cNvSpPr txBox="1"/>
          <p:nvPr/>
        </p:nvSpPr>
        <p:spPr>
          <a:xfrm>
            <a:off x="1909273" y="5818909"/>
            <a:ext cx="65" cy="307777"/>
          </a:xfrm>
          <a:prstGeom prst="rect">
            <a:avLst/>
          </a:prstGeom>
          <a:noFill/>
          <a:ln>
            <a:noFill/>
            <a:headEnd type="none" w="med" len="med"/>
            <a:tailEnd type="none" w="med" len="med"/>
          </a:ln>
        </p:spPr>
        <p:txBody>
          <a:bodyPr wrap="none" lIns="0" tIns="0" rIns="0" bIns="0" rtlCol="0">
            <a:spAutoFit/>
          </a:bodyPr>
          <a:lstStyle/>
          <a:p>
            <a:endParaRPr lang="en-US" sz="2000" spc="-38"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sp>
        <p:nvSpPr>
          <p:cNvPr id="45" name="Freeform 44"/>
          <p:cNvSpPr/>
          <p:nvPr/>
        </p:nvSpPr>
        <p:spPr bwMode="auto">
          <a:xfrm>
            <a:off x="8627" y="6235264"/>
            <a:ext cx="9007695" cy="655826"/>
          </a:xfrm>
          <a:custGeom>
            <a:avLst/>
            <a:gdLst>
              <a:gd name="connsiteX0" fmla="*/ 546101 w 7322163"/>
              <a:gd name="connsiteY0" fmla="*/ 309 h 711509"/>
              <a:gd name="connsiteX1" fmla="*/ 3403601 w 7322163"/>
              <a:gd name="connsiteY1" fmla="*/ 279709 h 711509"/>
              <a:gd name="connsiteX2" fmla="*/ 5308601 w 7322163"/>
              <a:gd name="connsiteY2" fmla="*/ 152709 h 711509"/>
              <a:gd name="connsiteX3" fmla="*/ 7309893 w 7322163"/>
              <a:gd name="connsiteY3" fmla="*/ 657200 h 711509"/>
              <a:gd name="connsiteX4" fmla="*/ 7322163 w 7322163"/>
              <a:gd name="connsiteY4" fmla="*/ 711509 h 711509"/>
              <a:gd name="connsiteX5" fmla="*/ 0 w 7322163"/>
              <a:gd name="connsiteY5" fmla="*/ 711509 h 711509"/>
              <a:gd name="connsiteX6" fmla="*/ 0 w 7322163"/>
              <a:gd name="connsiteY6" fmla="*/ 58906 h 711509"/>
              <a:gd name="connsiteX7" fmla="*/ 124818 w 7322163"/>
              <a:gd name="connsiteY7" fmla="*/ 33647 h 711509"/>
              <a:gd name="connsiteX8" fmla="*/ 546101 w 7322163"/>
              <a:gd name="connsiteY8" fmla="*/ 309 h 7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2163" h="711509">
                <a:moveTo>
                  <a:pt x="546101" y="309"/>
                </a:moveTo>
                <a:cubicBezTo>
                  <a:pt x="1191684" y="-10274"/>
                  <a:pt x="2609851" y="254309"/>
                  <a:pt x="3403601" y="279709"/>
                </a:cubicBezTo>
                <a:cubicBezTo>
                  <a:pt x="4197351" y="305109"/>
                  <a:pt x="4654551" y="76509"/>
                  <a:pt x="5308601" y="152709"/>
                </a:cubicBezTo>
                <a:cubicBezTo>
                  <a:pt x="5880895" y="219384"/>
                  <a:pt x="7109521" y="462702"/>
                  <a:pt x="7309893" y="657200"/>
                </a:cubicBezTo>
                <a:lnTo>
                  <a:pt x="7322163" y="711509"/>
                </a:lnTo>
                <a:lnTo>
                  <a:pt x="0" y="711509"/>
                </a:lnTo>
                <a:lnTo>
                  <a:pt x="0" y="58906"/>
                </a:lnTo>
                <a:lnTo>
                  <a:pt x="124818" y="33647"/>
                </a:lnTo>
                <a:cubicBezTo>
                  <a:pt x="244873" y="14729"/>
                  <a:pt x="384705" y="2955"/>
                  <a:pt x="546101" y="309"/>
                </a:cubicBezTo>
                <a:close/>
              </a:path>
            </a:pathLst>
          </a:custGeom>
          <a:solidFill>
            <a:srgbClr val="74B230"/>
          </a:solidFill>
          <a:ln>
            <a:noFill/>
          </a:ln>
        </p:spPr>
        <p:txBody>
          <a:bodyPr vert="horz" wrap="square" lIns="87796" tIns="43899" rIns="87796" bIns="43899" numCol="1" anchor="t" anchorCtr="0" compatLnSpc="1">
            <a:prstTxWarp prst="textNoShape">
              <a:avLst/>
            </a:prstTxWarp>
            <a:noAutofit/>
          </a:bodyPr>
          <a:lstStyle/>
          <a:p>
            <a:pPr defTabSz="895074"/>
            <a:endParaRPr lang="en-US" dirty="0" err="1">
              <a:solidFill>
                <a:srgbClr val="000000"/>
              </a:solidFill>
            </a:endParaRPr>
          </a:p>
        </p:txBody>
      </p:sp>
      <p:sp>
        <p:nvSpPr>
          <p:cNvPr id="46" name="Freeform 45"/>
          <p:cNvSpPr/>
          <p:nvPr/>
        </p:nvSpPr>
        <p:spPr bwMode="auto">
          <a:xfrm>
            <a:off x="8628" y="6139695"/>
            <a:ext cx="12191999" cy="751401"/>
          </a:xfrm>
          <a:custGeom>
            <a:avLst/>
            <a:gdLst>
              <a:gd name="connsiteX0" fmla="*/ 12192000 w 12192000"/>
              <a:gd name="connsiteY0" fmla="*/ 0 h 685064"/>
              <a:gd name="connsiteX1" fmla="*/ 12192000 w 12192000"/>
              <a:gd name="connsiteY1" fmla="*/ 685064 h 685064"/>
              <a:gd name="connsiteX2" fmla="*/ 0 w 12192000"/>
              <a:gd name="connsiteY2" fmla="*/ 685064 h 685064"/>
              <a:gd name="connsiteX3" fmla="*/ 0 w 12192000"/>
              <a:gd name="connsiteY3" fmla="*/ 628972 h 685064"/>
              <a:gd name="connsiteX4" fmla="*/ 139734 w 12192000"/>
              <a:gd name="connsiteY4" fmla="*/ 595896 h 685064"/>
              <a:gd name="connsiteX5" fmla="*/ 2603500 w 12192000"/>
              <a:gd name="connsiteY5" fmla="*/ 278664 h 685064"/>
              <a:gd name="connsiteX6" fmla="*/ 7112000 w 12192000"/>
              <a:gd name="connsiteY6" fmla="*/ 634264 h 685064"/>
              <a:gd name="connsiteX7" fmla="*/ 12102114 w 12192000"/>
              <a:gd name="connsiteY7" fmla="*/ 652 h 685064"/>
              <a:gd name="connsiteX0" fmla="*/ 12192000 w 12192000"/>
              <a:gd name="connsiteY0" fmla="*/ 89 h 685153"/>
              <a:gd name="connsiteX1" fmla="*/ 12192000 w 12192000"/>
              <a:gd name="connsiteY1" fmla="*/ 685153 h 685153"/>
              <a:gd name="connsiteX2" fmla="*/ 0 w 12192000"/>
              <a:gd name="connsiteY2" fmla="*/ 685153 h 685153"/>
              <a:gd name="connsiteX3" fmla="*/ 0 w 12192000"/>
              <a:gd name="connsiteY3" fmla="*/ 629061 h 685153"/>
              <a:gd name="connsiteX4" fmla="*/ 139734 w 12192000"/>
              <a:gd name="connsiteY4" fmla="*/ 595985 h 685153"/>
              <a:gd name="connsiteX5" fmla="*/ 2603500 w 12192000"/>
              <a:gd name="connsiteY5" fmla="*/ 278753 h 685153"/>
              <a:gd name="connsiteX6" fmla="*/ 7112000 w 12192000"/>
              <a:gd name="connsiteY6" fmla="*/ 634353 h 685153"/>
              <a:gd name="connsiteX7" fmla="*/ 12192000 w 12192000"/>
              <a:gd name="connsiteY7" fmla="*/ 89 h 685153"/>
              <a:gd name="connsiteX0" fmla="*/ 12192000 w 12192000"/>
              <a:gd name="connsiteY0" fmla="*/ 138 h 474668"/>
              <a:gd name="connsiteX1" fmla="*/ 12192000 w 12192000"/>
              <a:gd name="connsiteY1" fmla="*/ 474668 h 474668"/>
              <a:gd name="connsiteX2" fmla="*/ 0 w 12192000"/>
              <a:gd name="connsiteY2" fmla="*/ 474668 h 474668"/>
              <a:gd name="connsiteX3" fmla="*/ 0 w 12192000"/>
              <a:gd name="connsiteY3" fmla="*/ 418576 h 474668"/>
              <a:gd name="connsiteX4" fmla="*/ 139734 w 12192000"/>
              <a:gd name="connsiteY4" fmla="*/ 385500 h 474668"/>
              <a:gd name="connsiteX5" fmla="*/ 2603500 w 12192000"/>
              <a:gd name="connsiteY5" fmla="*/ 68268 h 474668"/>
              <a:gd name="connsiteX6" fmla="*/ 7112000 w 12192000"/>
              <a:gd name="connsiteY6" fmla="*/ 423868 h 474668"/>
              <a:gd name="connsiteX7" fmla="*/ 12192000 w 12192000"/>
              <a:gd name="connsiteY7" fmla="*/ 138 h 474668"/>
              <a:gd name="connsiteX0" fmla="*/ 12192000 w 12192000"/>
              <a:gd name="connsiteY0" fmla="*/ 88549 h 563079"/>
              <a:gd name="connsiteX1" fmla="*/ 12192000 w 12192000"/>
              <a:gd name="connsiteY1" fmla="*/ 563079 h 563079"/>
              <a:gd name="connsiteX2" fmla="*/ 0 w 12192000"/>
              <a:gd name="connsiteY2" fmla="*/ 563079 h 563079"/>
              <a:gd name="connsiteX3" fmla="*/ 0 w 12192000"/>
              <a:gd name="connsiteY3" fmla="*/ 506987 h 563079"/>
              <a:gd name="connsiteX4" fmla="*/ 139734 w 12192000"/>
              <a:gd name="connsiteY4" fmla="*/ 473911 h 563079"/>
              <a:gd name="connsiteX5" fmla="*/ 2603500 w 12192000"/>
              <a:gd name="connsiteY5" fmla="*/ 156679 h 563079"/>
              <a:gd name="connsiteX6" fmla="*/ 7112000 w 12192000"/>
              <a:gd name="connsiteY6" fmla="*/ 512279 h 563079"/>
              <a:gd name="connsiteX7" fmla="*/ 12192000 w 12192000"/>
              <a:gd name="connsiteY7" fmla="*/ 88549 h 5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3079">
                <a:moveTo>
                  <a:pt x="12192000" y="88549"/>
                </a:moveTo>
                <a:lnTo>
                  <a:pt x="12192000" y="563079"/>
                </a:lnTo>
                <a:lnTo>
                  <a:pt x="0" y="563079"/>
                </a:lnTo>
                <a:lnTo>
                  <a:pt x="0" y="506987"/>
                </a:lnTo>
                <a:lnTo>
                  <a:pt x="139734" y="473911"/>
                </a:lnTo>
                <a:cubicBezTo>
                  <a:pt x="844709" y="322173"/>
                  <a:pt x="1915915" y="185618"/>
                  <a:pt x="2603500" y="156679"/>
                </a:cubicBezTo>
                <a:cubicBezTo>
                  <a:pt x="3860801" y="103762"/>
                  <a:pt x="5496983" y="558846"/>
                  <a:pt x="7112000" y="512279"/>
                </a:cubicBezTo>
                <a:cubicBezTo>
                  <a:pt x="8710083" y="465835"/>
                  <a:pt x="11154833" y="-244490"/>
                  <a:pt x="12192000" y="88549"/>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3" tIns="143290" rIns="179113" bIns="143290" numCol="1" spcCol="0" rtlCol="0" fromWordArt="0" anchor="t" anchorCtr="0" forceAA="0" compatLnSpc="1">
            <a:prstTxWarp prst="textNoShape">
              <a:avLst/>
            </a:prstTxWarp>
            <a:noAutofit/>
          </a:bodyPr>
          <a:lstStyle/>
          <a:p>
            <a:pPr algn="ctr" defTabSz="91321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2" name="Table 41"/>
          <p:cNvGraphicFramePr>
            <a:graphicFrameLocks noGrp="1"/>
          </p:cNvGraphicFramePr>
          <p:nvPr>
            <p:extLst>
              <p:ext uri="{D42A27DB-BD31-4B8C-83A1-F6EECF244321}">
                <p14:modId xmlns:p14="http://schemas.microsoft.com/office/powerpoint/2010/main" val="3414020675"/>
              </p:ext>
            </p:extLst>
          </p:nvPr>
        </p:nvGraphicFramePr>
        <p:xfrm>
          <a:off x="371242" y="1312578"/>
          <a:ext cx="11336097" cy="5096965"/>
        </p:xfrm>
        <a:graphic>
          <a:graphicData uri="http://schemas.openxmlformats.org/drawingml/2006/table">
            <a:tbl>
              <a:tblPr firstRow="1" bandRow="1">
                <a:tableStyleId>{5C22544A-7EE6-4342-B048-85BDC9FD1C3A}</a:tableStyleId>
              </a:tblPr>
              <a:tblGrid>
                <a:gridCol w="1585265">
                  <a:extLst>
                    <a:ext uri="{9D8B030D-6E8A-4147-A177-3AD203B41FA5}">
                      <a16:colId xmlns:a16="http://schemas.microsoft.com/office/drawing/2014/main" xmlns="" val="20000"/>
                    </a:ext>
                  </a:extLst>
                </a:gridCol>
                <a:gridCol w="2437708">
                  <a:extLst>
                    <a:ext uri="{9D8B030D-6E8A-4147-A177-3AD203B41FA5}">
                      <a16:colId xmlns:a16="http://schemas.microsoft.com/office/drawing/2014/main" xmlns="" val="20001"/>
                    </a:ext>
                  </a:extLst>
                </a:gridCol>
                <a:gridCol w="2437708">
                  <a:extLst>
                    <a:ext uri="{9D8B030D-6E8A-4147-A177-3AD203B41FA5}">
                      <a16:colId xmlns:a16="http://schemas.microsoft.com/office/drawing/2014/main" xmlns="" val="20002"/>
                    </a:ext>
                  </a:extLst>
                </a:gridCol>
                <a:gridCol w="2437708">
                  <a:extLst>
                    <a:ext uri="{9D8B030D-6E8A-4147-A177-3AD203B41FA5}">
                      <a16:colId xmlns:a16="http://schemas.microsoft.com/office/drawing/2014/main" xmlns="" val="20003"/>
                    </a:ext>
                  </a:extLst>
                </a:gridCol>
                <a:gridCol w="2437708">
                  <a:extLst>
                    <a:ext uri="{9D8B030D-6E8A-4147-A177-3AD203B41FA5}">
                      <a16:colId xmlns:a16="http://schemas.microsoft.com/office/drawing/2014/main" xmlns="" val="20004"/>
                    </a:ext>
                  </a:extLst>
                </a:gridCol>
              </a:tblGrid>
              <a:tr h="508761">
                <a:tc>
                  <a:txBody>
                    <a:bodyPr/>
                    <a:lstStyle/>
                    <a:p>
                      <a:r>
                        <a:rPr lang="en-GB" sz="1800" b="1" dirty="0" smtClean="0">
                          <a:solidFill>
                            <a:srgbClr val="FFFFFF"/>
                          </a:solidFill>
                          <a:latin typeface="+mj-lt"/>
                        </a:rPr>
                        <a:t>Producers</a:t>
                      </a:r>
                      <a:endParaRPr lang="en-US" sz="1800" dirty="0">
                        <a:latin typeface="+mj-lt"/>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smtClean="0">
                          <a:solidFill>
                            <a:srgbClr val="FFFFFF"/>
                          </a:solidFill>
                          <a:latin typeface="+mj-lt"/>
                        </a:rPr>
                        <a:t>Data Transport</a:t>
                      </a: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smtClean="0">
                          <a:solidFill>
                            <a:srgbClr val="FFFFFF"/>
                          </a:solidFill>
                          <a:latin typeface="+mj-lt"/>
                        </a:rPr>
                        <a:t>Storage</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800" b="1" dirty="0" smtClean="0">
                          <a:solidFill>
                            <a:srgbClr val="FFFFFF"/>
                          </a:solidFill>
                          <a:latin typeface="+mj-lt"/>
                        </a:rPr>
                        <a:t>Analytics</a:t>
                      </a:r>
                      <a:endParaRPr lang="en-US" sz="1800" dirty="0">
                        <a:latin typeface="+mj-lt"/>
                      </a:endParaRPr>
                    </a:p>
                  </a:txBody>
                  <a:tcPr marL="91414" marR="91414"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800" b="1" dirty="0" smtClean="0">
                          <a:solidFill>
                            <a:srgbClr val="FFFFFF"/>
                          </a:solidFill>
                          <a:latin typeface="+mj-lt"/>
                        </a:rPr>
                        <a:t>Presentation &amp; action</a:t>
                      </a:r>
                    </a:p>
                  </a:txBody>
                  <a:tcPr marL="91414" marR="91414"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Event Hubs </a:t>
                      </a:r>
                      <a:br>
                        <a:rPr lang="en-US" sz="1400" kern="0" dirty="0" smtClean="0">
                          <a:solidFill>
                            <a:srgbClr val="FFFFFF"/>
                          </a:solidFill>
                        </a:rPr>
                      </a:br>
                      <a:r>
                        <a:rPr lang="en-US" sz="1400" kern="0" dirty="0" smtClean="0">
                          <a:solidFill>
                            <a:srgbClr val="FFFFFF"/>
                          </a:solidFill>
                        </a:rPr>
                        <a:t>(Service Bus)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SQL Database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Machine Learning</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Azure Websites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1"/>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Heterogeneous</a:t>
                      </a:r>
                      <a:r>
                        <a:rPr lang="en-US" sz="1400" kern="0" baseline="0" dirty="0" smtClean="0">
                          <a:solidFill>
                            <a:srgbClr val="FFFFFF"/>
                          </a:solidFill>
                        </a:rPr>
                        <a:t> client agents</a:t>
                      </a:r>
                      <a:endParaRPr lang="en-US" sz="1400" kern="0" dirty="0" smtClean="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Table/Blob Storage</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HD Insight</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Mobile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2"/>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rPr>
                        <a:t>External Data Sources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DocumentDB</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Stream</a:t>
                      </a:r>
                      <a:r>
                        <a:rPr lang="en-US" sz="1400" kern="0" baseline="0" dirty="0" smtClean="0">
                          <a:solidFill>
                            <a:srgbClr val="FFFFFF"/>
                          </a:solidFill>
                        </a:rPr>
                        <a:t> Analytics</a:t>
                      </a:r>
                      <a:endParaRPr lang="en-US" sz="1400" kern="0" dirty="0" smtClean="0">
                        <a:solidFill>
                          <a:srgbClr val="FFFFFF"/>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Notification Hubs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3"/>
                  </a:ext>
                </a:extLst>
              </a:tr>
              <a:tr h="1016132">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 </a:t>
                      </a:r>
                      <a:endParaRPr lang="en-US" sz="1300" dirty="0" smtClean="0">
                        <a:solidFill>
                          <a:schemeClr val="bg1"/>
                        </a:solidFill>
                      </a:endParaRP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External Data Sources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Cloud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Power BI</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4"/>
                  </a:ext>
                </a:extLst>
              </a:tr>
              <a:tr h="893018">
                <a:tc>
                  <a:txBody>
                    <a:bodyPr/>
                    <a:lstStyle/>
                    <a:p>
                      <a:endParaRPr lang="en-US" sz="1300" dirty="0"/>
                    </a:p>
                  </a:txBody>
                  <a:tcPr marL="548484" marR="91414" marT="45706" marB="457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914140" marR="45706" marT="45706" marB="457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rPr>
                        <a:t>External Services</a:t>
                      </a:r>
                    </a:p>
                  </a:txBody>
                  <a:tcPr marL="914140" marR="45706" marT="45706" marB="457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5"/>
                  </a:ext>
                </a:extLst>
              </a:tr>
            </a:tbl>
          </a:graphicData>
        </a:graphic>
      </p:graphicFrame>
      <p:grpSp>
        <p:nvGrpSpPr>
          <p:cNvPr id="43" name="Group 42"/>
          <p:cNvGrpSpPr/>
          <p:nvPr/>
        </p:nvGrpSpPr>
        <p:grpSpPr>
          <a:xfrm>
            <a:off x="694515" y="3820036"/>
            <a:ext cx="736376" cy="447573"/>
            <a:chOff x="2012636" y="-279971"/>
            <a:chExt cx="734842" cy="447764"/>
          </a:xfrm>
        </p:grpSpPr>
        <p:sp>
          <p:nvSpPr>
            <p:cNvPr id="44"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kern="0" spc="-50" dirty="0" err="1">
                <a:solidFill>
                  <a:srgbClr val="000000"/>
                </a:solidFill>
                <a:ea typeface="Segoe UI" pitchFamily="34" charset="0"/>
                <a:cs typeface="Segoe UI" pitchFamily="34" charset="0"/>
              </a:endParaRPr>
            </a:p>
          </p:txBody>
        </p:sp>
        <p:sp>
          <p:nvSpPr>
            <p:cNvPr id="47"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5644" fontAlgn="base">
                <a:spcBef>
                  <a:spcPct val="0"/>
                </a:spcBef>
                <a:spcAft>
                  <a:spcPct val="0"/>
                </a:spcAft>
                <a:defRPr/>
              </a:pPr>
              <a:endParaRPr lang="en-US" sz="2400" kern="0" spc="-60" dirty="0" err="1">
                <a:solidFill>
                  <a:srgbClr val="000000"/>
                </a:solidFill>
                <a:ea typeface="Segoe UI" pitchFamily="34" charset="0"/>
                <a:cs typeface="Segoe UI" pitchFamily="34" charset="0"/>
              </a:endParaRPr>
            </a:p>
          </p:txBody>
        </p:sp>
      </p:grpSp>
      <p:grpSp>
        <p:nvGrpSpPr>
          <p:cNvPr id="48" name="Group 47"/>
          <p:cNvGrpSpPr>
            <a:grpSpLocks noChangeAspect="1"/>
          </p:cNvGrpSpPr>
          <p:nvPr/>
        </p:nvGrpSpPr>
        <p:grpSpPr>
          <a:xfrm>
            <a:off x="604728" y="1939342"/>
            <a:ext cx="914106" cy="660186"/>
            <a:chOff x="5893817" y="-2363993"/>
            <a:chExt cx="1589176" cy="1147736"/>
          </a:xfrm>
        </p:grpSpPr>
        <p:pic>
          <p:nvPicPr>
            <p:cNvPr id="49" name="Picture 4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91521" y="-2363993"/>
              <a:ext cx="190326" cy="365760"/>
            </a:xfrm>
            <a:prstGeom prst="rect">
              <a:avLst/>
            </a:prstGeom>
          </p:spPr>
        </p:pic>
        <p:grpSp>
          <p:nvGrpSpPr>
            <p:cNvPr id="50" name="Group 49"/>
            <p:cNvGrpSpPr>
              <a:grpSpLocks noChangeAspect="1"/>
            </p:cNvGrpSpPr>
            <p:nvPr/>
          </p:nvGrpSpPr>
          <p:grpSpPr>
            <a:xfrm>
              <a:off x="6051365" y="-2363988"/>
              <a:ext cx="1149652" cy="1147731"/>
              <a:chOff x="2475317" y="-6877877"/>
              <a:chExt cx="1493848" cy="1490961"/>
            </a:xfrm>
          </p:grpSpPr>
          <p:sp>
            <p:nvSpPr>
              <p:cNvPr id="5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5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sp>
            <p:nvSpPr>
              <p:cNvPr id="57" name="Rectangle 56"/>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31691">
                  <a:defRPr/>
                </a:pPr>
                <a:endParaRPr lang="en-US" sz="1198" kern="0">
                  <a:solidFill>
                    <a:srgbClr val="000000"/>
                  </a:solidFill>
                  <a:sym typeface="Segoe UI" panose="020B0502040204020203" pitchFamily="34" charset="0"/>
                </a:endParaRPr>
              </a:p>
            </p:txBody>
          </p:sp>
        </p:grpSp>
        <p:sp>
          <p:nvSpPr>
            <p:cNvPr id="5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1397" tIns="45698" rIns="91397" bIns="45698" numCol="1" rtlCol="0" anchor="ctr" anchorCtr="0" compatLnSpc="1">
              <a:prstTxWarp prst="textNoShape">
                <a:avLst/>
              </a:prstTxWarp>
            </a:bodyPr>
            <a:lstStyle/>
            <a:p>
              <a:pPr algn="ctr" defTabSz="821997">
                <a:defRPr/>
              </a:pPr>
              <a:endParaRPr lang="en-US" kern="0" dirty="0">
                <a:solidFill>
                  <a:srgbClr val="000000"/>
                </a:solidFill>
                <a:latin typeface="Segoe UI Light" panose="020B0502040204020203" pitchFamily="34" charset="0"/>
                <a:sym typeface="Segoe UI Light" panose="020B0502040204020203" pitchFamily="34" charset="0"/>
              </a:endParaRPr>
            </a:p>
          </p:txBody>
        </p:sp>
        <p:pic>
          <p:nvPicPr>
            <p:cNvPr id="52" name="Picture 2" descr="\\MAGNUM\Projects\Microsoft\Cloud Power FY12\Design\ICONS_PNG\Next_Gen_Application.png"/>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5893817" y="-2050668"/>
              <a:ext cx="640080" cy="640079"/>
            </a:xfrm>
            <a:prstGeom prst="rect">
              <a:avLst/>
            </a:prstGeom>
            <a:noFill/>
          </p:spPr>
        </p:pic>
        <p:pic>
          <p:nvPicPr>
            <p:cNvPr id="53" name="Picture 24" descr="E:\Eric Suchiang FD\Icons\Metro Icon\Metro icons ALL WHITE\cctv.pn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54" name="Freeform 53"/>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89600" tIns="44800" rIns="89600" bIns="44800" numCol="1" rtlCol="0" anchor="ctr" anchorCtr="0" compatLnSpc="1">
              <a:prstTxWarp prst="textNoShape">
                <a:avLst/>
              </a:prstTxWarp>
            </a:bodyPr>
            <a:lstStyle/>
            <a:p>
              <a:pPr algn="ctr" defTabSz="895049" fontAlgn="base">
                <a:spcBef>
                  <a:spcPct val="0"/>
                </a:spcBef>
                <a:spcAft>
                  <a:spcPct val="0"/>
                </a:spcAft>
                <a:defRPr/>
              </a:pPr>
              <a:endParaRPr lang="en-US" sz="1700" kern="0" dirty="0">
                <a:solidFill>
                  <a:srgbClr val="000000"/>
                </a:solidFill>
              </a:endParaRPr>
            </a:p>
          </p:txBody>
        </p:sp>
      </p:grpSp>
      <p:grpSp>
        <p:nvGrpSpPr>
          <p:cNvPr id="58" name="Group 57"/>
          <p:cNvGrpSpPr>
            <a:grpSpLocks noChangeAspect="1"/>
          </p:cNvGrpSpPr>
          <p:nvPr/>
        </p:nvGrpSpPr>
        <p:grpSpPr>
          <a:xfrm>
            <a:off x="692670" y="2849496"/>
            <a:ext cx="738221" cy="548403"/>
            <a:chOff x="5630249" y="-855090"/>
            <a:chExt cx="1258953" cy="935238"/>
          </a:xfrm>
        </p:grpSpPr>
        <p:sp>
          <p:nvSpPr>
            <p:cNvPr id="59"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algn="ctr" defTabSz="931691">
                <a:defRPr/>
              </a:pPr>
              <a:endParaRPr lang="en-US" kern="0" dirty="0">
                <a:solidFill>
                  <a:srgbClr val="000000"/>
                </a:solidFill>
              </a:endParaRPr>
            </a:p>
          </p:txBody>
        </p:sp>
        <p:sp>
          <p:nvSpPr>
            <p:cNvPr id="6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034" fontAlgn="base">
                <a:spcBef>
                  <a:spcPct val="0"/>
                </a:spcBef>
                <a:spcAft>
                  <a:spcPct val="0"/>
                </a:spcAft>
                <a:defRPr/>
              </a:pPr>
              <a:endParaRPr lang="en-US" sz="1000" kern="0" dirty="0" err="1">
                <a:solidFill>
                  <a:srgbClr val="000000"/>
                </a:solidFill>
                <a:ea typeface="Segoe UI" pitchFamily="34" charset="0"/>
                <a:cs typeface="Segoe UI" pitchFamily="34" charset="0"/>
              </a:endParaRPr>
            </a:p>
          </p:txBody>
        </p:sp>
        <p:pic>
          <p:nvPicPr>
            <p:cNvPr id="61" name="Picture 3" descr="C:\Users\chrisw\Desktop\Kinect Han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black">
            <a:xfrm>
              <a:off x="5630249" y="-354098"/>
              <a:ext cx="495792" cy="397290"/>
            </a:xfrm>
            <a:prstGeom prst="rect">
              <a:avLst/>
            </a:prstGeom>
            <a:noFill/>
            <a:extLst>
              <a:ext uri="{909E8E84-426E-40DD-AFC4-6F175D3DCCD1}">
                <a14:hiddenFill xmlns:a14="http://schemas.microsoft.com/office/drawing/2010/main">
                  <a:solidFill>
                    <a:srgbClr val="FFFFFF"/>
                  </a:solidFill>
                </a14:hiddenFill>
              </a:ext>
            </a:extLst>
          </p:spPr>
        </p:pic>
        <p:sp>
          <p:nvSpPr>
            <p:cNvPr id="62"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89603" tIns="44802" rIns="89603" bIns="44802" numCol="1" anchor="t" anchorCtr="0" compatLnSpc="1">
              <a:prstTxWarp prst="textNoShape">
                <a:avLst/>
              </a:prstTxWarp>
            </a:bodyPr>
            <a:lstStyle/>
            <a:p>
              <a:pPr algn="ctr" defTabSz="895343">
                <a:defRPr/>
              </a:pPr>
              <a:endParaRPr lang="en-US" sz="1700" kern="0">
                <a:solidFill>
                  <a:srgbClr val="000000"/>
                </a:solidFill>
              </a:endParaRPr>
            </a:p>
          </p:txBody>
        </p:sp>
        <p:sp>
          <p:nvSpPr>
            <p:cNvPr id="68"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01" tIns="45700" rIns="1096815" bIns="45700" numCol="1" spcCol="0" rtlCol="0" fromWordArt="0" anchor="b" anchorCtr="0" forceAA="0" compatLnSpc="1">
              <a:prstTxWarp prst="textNoShape">
                <a:avLst/>
              </a:prstTxWarp>
              <a:noAutofit/>
            </a:bodyPr>
            <a:lstStyle/>
            <a:p>
              <a:pPr defTabSz="913034" fontAlgn="base">
                <a:spcBef>
                  <a:spcPct val="0"/>
                </a:spcBef>
                <a:spcAft>
                  <a:spcPct val="0"/>
                </a:spcAft>
                <a:defRPr/>
              </a:pPr>
              <a:endParaRPr lang="en-US" sz="2200" kern="0" spc="-50" dirty="0" err="1">
                <a:solidFill>
                  <a:srgbClr val="000000"/>
                </a:solidFill>
                <a:latin typeface="Segoe UI Light"/>
                <a:ea typeface="Segoe UI" pitchFamily="34" charset="0"/>
                <a:cs typeface="Segoe UI" pitchFamily="34" charset="0"/>
              </a:endParaRPr>
            </a:p>
          </p:txBody>
        </p:sp>
        <p:sp>
          <p:nvSpPr>
            <p:cNvPr id="69"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1656"/>
              <a:endParaRPr lang="en-US" sz="2100">
                <a:solidFill>
                  <a:srgbClr val="000000"/>
                </a:solidFill>
              </a:endParaRPr>
            </a:p>
          </p:txBody>
        </p:sp>
      </p:grpSp>
      <p:pic>
        <p:nvPicPr>
          <p:cNvPr id="70" name="Picture 2" descr="C:\Users\mitchellg\AppData\Local\Microsoft\Windows\Temporary Internet Files\Content.Outlook\DRES7FCJ\Storage_white (2).png"/>
          <p:cNvPicPr>
            <a:picLocks noChangeAspect="1" noChangeArrowheads="1"/>
          </p:cNvPicPr>
          <p:nvPr/>
        </p:nvPicPr>
        <p:blipFill>
          <a:blip r:embed="rId8" cstate="print">
            <a:lum bright="100000"/>
            <a:extLst>
              <a:ext uri="{28A0092B-C50C-407E-A947-70E740481C1C}">
                <a14:useLocalDpi xmlns:a14="http://schemas.microsoft.com/office/drawing/2010/main" val="0"/>
              </a:ext>
            </a:extLst>
          </a:blip>
          <a:srcRect/>
          <a:stretch>
            <a:fillRect/>
          </a:stretch>
        </p:blipFill>
        <p:spPr bwMode="auto">
          <a:xfrm>
            <a:off x="4507233" y="4634872"/>
            <a:ext cx="629910" cy="629910"/>
          </a:xfrm>
          <a:prstGeom prst="rect">
            <a:avLst/>
          </a:prstGeom>
          <a:noFill/>
        </p:spPr>
      </p:pic>
      <p:sp>
        <p:nvSpPr>
          <p:cNvPr id="71" name="Donut 59"/>
          <p:cNvSpPr>
            <a:spLocks noChangeAspect="1"/>
          </p:cNvSpPr>
          <p:nvPr/>
        </p:nvSpPr>
        <p:spPr bwMode="auto">
          <a:xfrm>
            <a:off x="2175497" y="2867802"/>
            <a:ext cx="472677" cy="511792"/>
          </a:xfrm>
          <a:custGeom>
            <a:avLst/>
            <a:gdLst/>
            <a:ahLst/>
            <a:cxnLst/>
            <a:rect l="l" t="t" r="r" b="b"/>
            <a:pathLst>
              <a:path w="472811" h="511937">
                <a:moveTo>
                  <a:pt x="94286" y="388096"/>
                </a:moveTo>
                <a:cubicBezTo>
                  <a:pt x="103517" y="388096"/>
                  <a:pt x="111001" y="395578"/>
                  <a:pt x="111001" y="404806"/>
                </a:cubicBezTo>
                <a:cubicBezTo>
                  <a:pt x="111001" y="414035"/>
                  <a:pt x="103517" y="421517"/>
                  <a:pt x="94286" y="421517"/>
                </a:cubicBezTo>
                <a:cubicBezTo>
                  <a:pt x="85055" y="421517"/>
                  <a:pt x="77572" y="414035"/>
                  <a:pt x="77572" y="404806"/>
                </a:cubicBezTo>
                <a:cubicBezTo>
                  <a:pt x="77572" y="395578"/>
                  <a:pt x="85055" y="388096"/>
                  <a:pt x="94286" y="388096"/>
                </a:cubicBezTo>
                <a:close/>
                <a:moveTo>
                  <a:pt x="94286" y="371386"/>
                </a:moveTo>
                <a:cubicBezTo>
                  <a:pt x="75824" y="371386"/>
                  <a:pt x="60857" y="386349"/>
                  <a:pt x="60857" y="404806"/>
                </a:cubicBezTo>
                <a:cubicBezTo>
                  <a:pt x="60857" y="423264"/>
                  <a:pt x="75824" y="438227"/>
                  <a:pt x="94286" y="438227"/>
                </a:cubicBezTo>
                <a:cubicBezTo>
                  <a:pt x="112749" y="438227"/>
                  <a:pt x="127715" y="423264"/>
                  <a:pt x="127715" y="404806"/>
                </a:cubicBezTo>
                <a:cubicBezTo>
                  <a:pt x="127715" y="386349"/>
                  <a:pt x="112749" y="371386"/>
                  <a:pt x="94286" y="371386"/>
                </a:cubicBezTo>
                <a:close/>
                <a:moveTo>
                  <a:pt x="350573" y="353779"/>
                </a:moveTo>
                <a:cubicBezTo>
                  <a:pt x="363640" y="353779"/>
                  <a:pt x="374234" y="364369"/>
                  <a:pt x="374234" y="377433"/>
                </a:cubicBezTo>
                <a:cubicBezTo>
                  <a:pt x="374234" y="390497"/>
                  <a:pt x="363640" y="401088"/>
                  <a:pt x="350573" y="401088"/>
                </a:cubicBezTo>
                <a:cubicBezTo>
                  <a:pt x="337505" y="401088"/>
                  <a:pt x="326912" y="390497"/>
                  <a:pt x="326912" y="377433"/>
                </a:cubicBezTo>
                <a:cubicBezTo>
                  <a:pt x="326912" y="364369"/>
                  <a:pt x="337505" y="353779"/>
                  <a:pt x="350573" y="353779"/>
                </a:cubicBezTo>
                <a:close/>
                <a:moveTo>
                  <a:pt x="350573" y="330124"/>
                </a:moveTo>
                <a:cubicBezTo>
                  <a:pt x="324438" y="330124"/>
                  <a:pt x="303251" y="351305"/>
                  <a:pt x="303251" y="377433"/>
                </a:cubicBezTo>
                <a:cubicBezTo>
                  <a:pt x="303251" y="403562"/>
                  <a:pt x="324438" y="424743"/>
                  <a:pt x="350573" y="424743"/>
                </a:cubicBezTo>
                <a:cubicBezTo>
                  <a:pt x="376708" y="424743"/>
                  <a:pt x="397895" y="403562"/>
                  <a:pt x="397895" y="377433"/>
                </a:cubicBezTo>
                <a:cubicBezTo>
                  <a:pt x="397895" y="351305"/>
                  <a:pt x="376708" y="330124"/>
                  <a:pt x="350573" y="330124"/>
                </a:cubicBezTo>
                <a:close/>
                <a:moveTo>
                  <a:pt x="364560" y="250455"/>
                </a:moveTo>
                <a:lnTo>
                  <a:pt x="369939" y="275326"/>
                </a:lnTo>
                <a:lnTo>
                  <a:pt x="395489" y="284065"/>
                </a:lnTo>
                <a:lnTo>
                  <a:pt x="410953" y="267260"/>
                </a:lnTo>
                <a:lnTo>
                  <a:pt x="434486" y="283392"/>
                </a:lnTo>
                <a:lnTo>
                  <a:pt x="425746" y="306919"/>
                </a:lnTo>
                <a:lnTo>
                  <a:pt x="438520" y="325740"/>
                </a:lnTo>
                <a:lnTo>
                  <a:pt x="464743" y="325740"/>
                </a:lnTo>
                <a:lnTo>
                  <a:pt x="472811" y="355317"/>
                </a:lnTo>
                <a:lnTo>
                  <a:pt x="454657" y="369433"/>
                </a:lnTo>
                <a:lnTo>
                  <a:pt x="454657" y="391615"/>
                </a:lnTo>
                <a:lnTo>
                  <a:pt x="471466" y="407075"/>
                </a:lnTo>
                <a:lnTo>
                  <a:pt x="465415" y="433963"/>
                </a:lnTo>
                <a:lnTo>
                  <a:pt x="436503" y="434635"/>
                </a:lnTo>
                <a:lnTo>
                  <a:pt x="426418" y="450768"/>
                </a:lnTo>
                <a:lnTo>
                  <a:pt x="432469" y="475639"/>
                </a:lnTo>
                <a:lnTo>
                  <a:pt x="410953" y="491771"/>
                </a:lnTo>
                <a:lnTo>
                  <a:pt x="391455" y="476311"/>
                </a:lnTo>
                <a:lnTo>
                  <a:pt x="369939" y="485722"/>
                </a:lnTo>
                <a:lnTo>
                  <a:pt x="365233" y="509248"/>
                </a:lnTo>
                <a:lnTo>
                  <a:pt x="337666" y="511937"/>
                </a:lnTo>
                <a:lnTo>
                  <a:pt x="330942" y="483033"/>
                </a:lnTo>
                <a:lnTo>
                  <a:pt x="308754" y="476311"/>
                </a:lnTo>
                <a:lnTo>
                  <a:pt x="289928" y="491771"/>
                </a:lnTo>
                <a:lnTo>
                  <a:pt x="271101" y="474967"/>
                </a:lnTo>
                <a:lnTo>
                  <a:pt x="277825" y="452784"/>
                </a:lnTo>
                <a:lnTo>
                  <a:pt x="263705" y="433963"/>
                </a:lnTo>
                <a:lnTo>
                  <a:pt x="237483" y="433291"/>
                </a:lnTo>
                <a:lnTo>
                  <a:pt x="232104" y="407075"/>
                </a:lnTo>
                <a:lnTo>
                  <a:pt x="252947" y="396320"/>
                </a:lnTo>
                <a:lnTo>
                  <a:pt x="252275" y="370105"/>
                </a:lnTo>
                <a:lnTo>
                  <a:pt x="232104" y="353300"/>
                </a:lnTo>
                <a:lnTo>
                  <a:pt x="239500" y="328429"/>
                </a:lnTo>
                <a:lnTo>
                  <a:pt x="264378" y="329101"/>
                </a:lnTo>
                <a:lnTo>
                  <a:pt x="278497" y="313641"/>
                </a:lnTo>
                <a:lnTo>
                  <a:pt x="269757" y="283392"/>
                </a:lnTo>
                <a:lnTo>
                  <a:pt x="289255" y="267932"/>
                </a:lnTo>
                <a:lnTo>
                  <a:pt x="312116" y="283392"/>
                </a:lnTo>
                <a:lnTo>
                  <a:pt x="330942" y="276671"/>
                </a:lnTo>
                <a:lnTo>
                  <a:pt x="338338" y="251127"/>
                </a:lnTo>
                <a:close/>
                <a:moveTo>
                  <a:pt x="155120" y="135289"/>
                </a:moveTo>
                <a:cubicBezTo>
                  <a:pt x="172231" y="135289"/>
                  <a:pt x="186101" y="149156"/>
                  <a:pt x="186101" y="166262"/>
                </a:cubicBezTo>
                <a:cubicBezTo>
                  <a:pt x="186101" y="183368"/>
                  <a:pt x="172231" y="197235"/>
                  <a:pt x="155120" y="197235"/>
                </a:cubicBezTo>
                <a:cubicBezTo>
                  <a:pt x="138010" y="197235"/>
                  <a:pt x="124139" y="183368"/>
                  <a:pt x="124139" y="166262"/>
                </a:cubicBezTo>
                <a:cubicBezTo>
                  <a:pt x="124139" y="149156"/>
                  <a:pt x="138010" y="135289"/>
                  <a:pt x="155120" y="135289"/>
                </a:cubicBezTo>
                <a:close/>
                <a:moveTo>
                  <a:pt x="155120" y="104317"/>
                </a:moveTo>
                <a:cubicBezTo>
                  <a:pt x="120900" y="104317"/>
                  <a:pt x="93158" y="132050"/>
                  <a:pt x="93158" y="166262"/>
                </a:cubicBezTo>
                <a:cubicBezTo>
                  <a:pt x="93158" y="200474"/>
                  <a:pt x="120900" y="228208"/>
                  <a:pt x="155120" y="228208"/>
                </a:cubicBezTo>
                <a:cubicBezTo>
                  <a:pt x="189341" y="228208"/>
                  <a:pt x="217082" y="200474"/>
                  <a:pt x="217082" y="166262"/>
                </a:cubicBezTo>
                <a:cubicBezTo>
                  <a:pt x="217082" y="132050"/>
                  <a:pt x="189341" y="104317"/>
                  <a:pt x="155120" y="104317"/>
                </a:cubicBezTo>
                <a:close/>
                <a:moveTo>
                  <a:pt x="173435" y="0"/>
                </a:moveTo>
                <a:lnTo>
                  <a:pt x="180478" y="32566"/>
                </a:lnTo>
                <a:lnTo>
                  <a:pt x="213932" y="44008"/>
                </a:lnTo>
                <a:lnTo>
                  <a:pt x="234181" y="22004"/>
                </a:lnTo>
                <a:lnTo>
                  <a:pt x="264994" y="43127"/>
                </a:lnTo>
                <a:lnTo>
                  <a:pt x="253550" y="73933"/>
                </a:lnTo>
                <a:lnTo>
                  <a:pt x="270277" y="98577"/>
                </a:lnTo>
                <a:lnTo>
                  <a:pt x="304612" y="98577"/>
                </a:lnTo>
                <a:lnTo>
                  <a:pt x="315176" y="137303"/>
                </a:lnTo>
                <a:lnTo>
                  <a:pt x="291406" y="155787"/>
                </a:lnTo>
                <a:lnTo>
                  <a:pt x="291406" y="184831"/>
                </a:lnTo>
                <a:lnTo>
                  <a:pt x="313415" y="205075"/>
                </a:lnTo>
                <a:lnTo>
                  <a:pt x="305492" y="240281"/>
                </a:lnTo>
                <a:lnTo>
                  <a:pt x="267636" y="241161"/>
                </a:lnTo>
                <a:lnTo>
                  <a:pt x="254430" y="262285"/>
                </a:lnTo>
                <a:lnTo>
                  <a:pt x="262353" y="294850"/>
                </a:lnTo>
                <a:lnTo>
                  <a:pt x="234181" y="315974"/>
                </a:lnTo>
                <a:lnTo>
                  <a:pt x="208650" y="295730"/>
                </a:lnTo>
                <a:lnTo>
                  <a:pt x="180478" y="308052"/>
                </a:lnTo>
                <a:lnTo>
                  <a:pt x="174315" y="338858"/>
                </a:lnTo>
                <a:lnTo>
                  <a:pt x="152598" y="340976"/>
                </a:lnTo>
                <a:lnTo>
                  <a:pt x="147390" y="354994"/>
                </a:lnTo>
                <a:lnTo>
                  <a:pt x="156414" y="368289"/>
                </a:lnTo>
                <a:lnTo>
                  <a:pt x="174938" y="368289"/>
                </a:lnTo>
                <a:lnTo>
                  <a:pt x="180638" y="389183"/>
                </a:lnTo>
                <a:lnTo>
                  <a:pt x="167814" y="399155"/>
                </a:lnTo>
                <a:lnTo>
                  <a:pt x="167814" y="414825"/>
                </a:lnTo>
                <a:lnTo>
                  <a:pt x="179688" y="425746"/>
                </a:lnTo>
                <a:lnTo>
                  <a:pt x="175413" y="444740"/>
                </a:lnTo>
                <a:lnTo>
                  <a:pt x="154989" y="445215"/>
                </a:lnTo>
                <a:lnTo>
                  <a:pt x="147865" y="456612"/>
                </a:lnTo>
                <a:lnTo>
                  <a:pt x="152140" y="474181"/>
                </a:lnTo>
                <a:lnTo>
                  <a:pt x="136940" y="485578"/>
                </a:lnTo>
                <a:lnTo>
                  <a:pt x="123166" y="474656"/>
                </a:lnTo>
                <a:lnTo>
                  <a:pt x="107967" y="481304"/>
                </a:lnTo>
                <a:lnTo>
                  <a:pt x="104642" y="497924"/>
                </a:lnTo>
                <a:lnTo>
                  <a:pt x="85168" y="499823"/>
                </a:lnTo>
                <a:lnTo>
                  <a:pt x="80418" y="479405"/>
                </a:lnTo>
                <a:lnTo>
                  <a:pt x="64744" y="474656"/>
                </a:lnTo>
                <a:lnTo>
                  <a:pt x="51445" y="485578"/>
                </a:lnTo>
                <a:lnTo>
                  <a:pt x="38146" y="473706"/>
                </a:lnTo>
                <a:lnTo>
                  <a:pt x="42895" y="458036"/>
                </a:lnTo>
                <a:lnTo>
                  <a:pt x="32921" y="444740"/>
                </a:lnTo>
                <a:lnTo>
                  <a:pt x="14397" y="444266"/>
                </a:lnTo>
                <a:lnTo>
                  <a:pt x="10597" y="425746"/>
                </a:lnTo>
                <a:lnTo>
                  <a:pt x="25321" y="418149"/>
                </a:lnTo>
                <a:lnTo>
                  <a:pt x="24846" y="399630"/>
                </a:lnTo>
                <a:lnTo>
                  <a:pt x="10597" y="387758"/>
                </a:lnTo>
                <a:lnTo>
                  <a:pt x="15822" y="370189"/>
                </a:lnTo>
                <a:lnTo>
                  <a:pt x="33396" y="370664"/>
                </a:lnTo>
                <a:lnTo>
                  <a:pt x="43370" y="359742"/>
                </a:lnTo>
                <a:lnTo>
                  <a:pt x="37196" y="338374"/>
                </a:lnTo>
                <a:lnTo>
                  <a:pt x="50970" y="327452"/>
                </a:lnTo>
                <a:lnTo>
                  <a:pt x="67119" y="338374"/>
                </a:lnTo>
                <a:lnTo>
                  <a:pt x="80418" y="333625"/>
                </a:lnTo>
                <a:lnTo>
                  <a:pt x="85643" y="315581"/>
                </a:lnTo>
                <a:lnTo>
                  <a:pt x="104167" y="315106"/>
                </a:lnTo>
                <a:lnTo>
                  <a:pt x="107967" y="332676"/>
                </a:lnTo>
                <a:lnTo>
                  <a:pt x="126016" y="338849"/>
                </a:lnTo>
                <a:lnTo>
                  <a:pt x="135102" y="328975"/>
                </a:lnTo>
                <a:lnTo>
                  <a:pt x="129416" y="304532"/>
                </a:lnTo>
                <a:lnTo>
                  <a:pt x="100363" y="295730"/>
                </a:lnTo>
                <a:lnTo>
                  <a:pt x="75713" y="315974"/>
                </a:lnTo>
                <a:lnTo>
                  <a:pt x="51062" y="293970"/>
                </a:lnTo>
                <a:lnTo>
                  <a:pt x="59866" y="264925"/>
                </a:lnTo>
                <a:lnTo>
                  <a:pt x="41378" y="240281"/>
                </a:lnTo>
                <a:lnTo>
                  <a:pt x="7043" y="239401"/>
                </a:lnTo>
                <a:lnTo>
                  <a:pt x="0" y="205075"/>
                </a:lnTo>
                <a:lnTo>
                  <a:pt x="27292" y="190992"/>
                </a:lnTo>
                <a:lnTo>
                  <a:pt x="26412" y="156667"/>
                </a:lnTo>
                <a:lnTo>
                  <a:pt x="0" y="134663"/>
                </a:lnTo>
                <a:lnTo>
                  <a:pt x="9684" y="102097"/>
                </a:lnTo>
                <a:lnTo>
                  <a:pt x="42258" y="102978"/>
                </a:lnTo>
                <a:lnTo>
                  <a:pt x="60746" y="82734"/>
                </a:lnTo>
                <a:lnTo>
                  <a:pt x="49301" y="43127"/>
                </a:lnTo>
                <a:lnTo>
                  <a:pt x="74832" y="22884"/>
                </a:lnTo>
                <a:lnTo>
                  <a:pt x="104765" y="43127"/>
                </a:lnTo>
                <a:lnTo>
                  <a:pt x="129416" y="34326"/>
                </a:lnTo>
                <a:lnTo>
                  <a:pt x="139100" y="880"/>
                </a:lnTo>
                <a:close/>
              </a:path>
            </a:pathLst>
          </a:custGeom>
          <a:solidFill>
            <a:sysClr val="window" lastClr="FFFFFF"/>
          </a:solidFill>
          <a:ln w="9525" cap="flat" cmpd="sng" algn="ctr">
            <a:noFill/>
            <a:prstDash val="solid"/>
            <a:headEnd type="none" w="med" len="med"/>
            <a:tailEnd type="none" w="med" len="med"/>
          </a:ln>
          <a:effectLst/>
        </p:spPr>
        <p:txBody>
          <a:bodyPr rot="0" spcFirstLastPara="0" vert="horz" wrap="square" lIns="91121" tIns="45558" rIns="45558" bIns="91121"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0753" fontAlgn="base">
              <a:spcBef>
                <a:spcPct val="0"/>
              </a:spcBef>
              <a:spcAft>
                <a:spcPct val="0"/>
              </a:spcAft>
              <a:defRPr/>
            </a:pPr>
            <a:endParaRPr lang="en-US" sz="1598" spc="-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2" name="Picture 71"/>
          <p:cNvPicPr>
            <a:picLocks noChangeAspect="1"/>
          </p:cNvPicPr>
          <p:nvPr/>
        </p:nvPicPr>
        <p:blipFill rotWithShape="1">
          <a:blip r:embed="rId9" cstate="print">
            <a:extLst>
              <a:ext uri="{28A0092B-C50C-407E-A947-70E740481C1C}">
                <a14:useLocalDpi xmlns:a14="http://schemas.microsoft.com/office/drawing/2010/main" val="0"/>
              </a:ext>
            </a:extLst>
          </a:blip>
          <a:srcRect t="-1" r="-9452" b="-4026"/>
          <a:stretch/>
        </p:blipFill>
        <p:spPr>
          <a:xfrm>
            <a:off x="9424009" y="4741293"/>
            <a:ext cx="523799" cy="508321"/>
          </a:xfrm>
          <a:prstGeom prst="rect">
            <a:avLst/>
          </a:prstGeom>
        </p:spPr>
      </p:pic>
      <p:pic>
        <p:nvPicPr>
          <p:cNvPr id="73" name="Picture 2" descr="C:\Users\mitchellg\AppData\Local\Microsoft\Windows\Temporary Internet Files\Content.Outlook\DRES7FCJ\Storage_white (2).png"/>
          <p:cNvPicPr>
            <a:picLocks noChangeAspect="1" noChangeArrowheads="1"/>
          </p:cNvPicPr>
          <p:nvPr/>
        </p:nvPicPr>
        <p:blipFill>
          <a:blip r:embed="rId8" cstate="print">
            <a:lum bright="100000"/>
            <a:extLst>
              <a:ext uri="{28A0092B-C50C-407E-A947-70E740481C1C}">
                <a14:useLocalDpi xmlns:a14="http://schemas.microsoft.com/office/drawing/2010/main" val="0"/>
              </a:ext>
            </a:extLst>
          </a:blip>
          <a:srcRect/>
          <a:stretch>
            <a:fillRect/>
          </a:stretch>
        </p:blipFill>
        <p:spPr bwMode="auto">
          <a:xfrm>
            <a:off x="2096880" y="3732226"/>
            <a:ext cx="629910" cy="629910"/>
          </a:xfrm>
          <a:prstGeom prst="rect">
            <a:avLst/>
          </a:prstGeom>
          <a:noFill/>
        </p:spPr>
      </p:pic>
      <p:sp>
        <p:nvSpPr>
          <p:cNvPr id="75" name="TextBox 74"/>
          <p:cNvSpPr txBox="1"/>
          <p:nvPr/>
        </p:nvSpPr>
        <p:spPr>
          <a:xfrm>
            <a:off x="1953203" y="5934403"/>
            <a:ext cx="66" cy="320182"/>
          </a:xfrm>
          <a:prstGeom prst="rect">
            <a:avLst/>
          </a:prstGeom>
          <a:noFill/>
          <a:ln>
            <a:noFill/>
            <a:headEnd type="none" w="med" len="med"/>
            <a:tailEnd type="none" w="med" len="med"/>
          </a:ln>
        </p:spPr>
        <p:txBody>
          <a:bodyPr wrap="none" lIns="0" tIns="0" rIns="0" bIns="0" rtlCol="0">
            <a:spAutoFit/>
          </a:bodyPr>
          <a:lstStyle/>
          <a:p>
            <a:pPr defTabSz="932418"/>
            <a:endParaRPr lang="en-US" sz="2040" spc="-39"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pic>
        <p:nvPicPr>
          <p:cNvPr id="76" name="Picture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04637" y="3735527"/>
            <a:ext cx="759274" cy="616592"/>
          </a:xfrm>
          <a:prstGeom prst="rect">
            <a:avLst/>
          </a:prstGeom>
        </p:spPr>
      </p:pic>
      <p:pic>
        <p:nvPicPr>
          <p:cNvPr id="77" name="Picture 7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93971" y="3515605"/>
            <a:ext cx="1056434" cy="1056434"/>
          </a:xfrm>
          <a:prstGeom prst="rect">
            <a:avLst/>
          </a:prstGeom>
        </p:spPr>
      </p:pic>
      <p:sp>
        <p:nvSpPr>
          <p:cNvPr id="78" name="TextBox 77"/>
          <p:cNvSpPr txBox="1"/>
          <p:nvPr/>
        </p:nvSpPr>
        <p:spPr>
          <a:xfrm>
            <a:off x="4578956" y="3909857"/>
            <a:ext cx="486465" cy="320182"/>
          </a:xfrm>
          <a:prstGeom prst="rect">
            <a:avLst/>
          </a:prstGeom>
          <a:noFill/>
          <a:ln>
            <a:noFill/>
            <a:headEnd type="none" w="med" len="med"/>
            <a:tailEnd type="none" w="med" len="med"/>
          </a:ln>
        </p:spPr>
        <p:txBody>
          <a:bodyPr wrap="square" lIns="0" tIns="0" rIns="0" bIns="0" rtlCol="0">
            <a:spAutoFit/>
          </a:bodyPr>
          <a:lstStyle/>
          <a:p>
            <a:pPr algn="ctr" defTabSz="932418"/>
            <a:r>
              <a:rPr lang="en-US" sz="2040" spc="-39" dirty="0">
                <a:solidFill>
                  <a:srgbClr val="4668C5"/>
                </a:solidFill>
                <a:ea typeface="Segoe UI" pitchFamily="34" charset="0"/>
                <a:cs typeface="Segoe UI" pitchFamily="34" charset="0"/>
              </a:rPr>
              <a:t>{  }</a:t>
            </a:r>
          </a:p>
        </p:txBody>
      </p:sp>
      <p:pic>
        <p:nvPicPr>
          <p:cNvPr id="82" name="Picture 2" descr="image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11685" y="2927667"/>
            <a:ext cx="745180" cy="5533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81708" y="1766869"/>
            <a:ext cx="1005133" cy="1005133"/>
          </a:xfrm>
          <a:prstGeom prst="rect">
            <a:avLst/>
          </a:prstGeom>
        </p:spPr>
      </p:pic>
      <p:pic>
        <p:nvPicPr>
          <p:cNvPr id="85" name="Picture 8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181732" y="2004100"/>
            <a:ext cx="460208" cy="530671"/>
          </a:xfrm>
          <a:prstGeom prst="rect">
            <a:avLst/>
          </a:prstGeom>
        </p:spPr>
      </p:pic>
      <p:pic>
        <p:nvPicPr>
          <p:cNvPr id="86" name="Picture 73"/>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9500547" y="2888522"/>
            <a:ext cx="370721" cy="598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4539695" y="1996281"/>
            <a:ext cx="564986" cy="59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1"/>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399367" y="2041625"/>
            <a:ext cx="573081" cy="56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0"/>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6962121" y="4720126"/>
            <a:ext cx="644311" cy="54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6"/>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4521077" y="2942894"/>
            <a:ext cx="602221"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6" descr="\\MAGNUM\Projects\Microsoft\Cloud Power FY12\Design\Icons\PNGs\Web Service.png"/>
          <p:cNvPicPr>
            <a:picLocks noChangeAspect="1" noChangeArrowheads="1"/>
          </p:cNvPicPr>
          <p:nvPr/>
        </p:nvPicPr>
        <p:blipFill>
          <a:blip r:embed="rId20" cstate="print">
            <a:lum bright="100000"/>
            <a:extLst>
              <a:ext uri="{28A0092B-C50C-407E-A947-70E740481C1C}">
                <a14:useLocalDpi xmlns:a14="http://schemas.microsoft.com/office/drawing/2010/main" val="0"/>
              </a:ext>
            </a:extLst>
          </a:blip>
          <a:srcRect/>
          <a:stretch>
            <a:fillRect/>
          </a:stretch>
        </p:blipFill>
        <p:spPr bwMode="auto">
          <a:xfrm>
            <a:off x="9221511" y="5479865"/>
            <a:ext cx="928795" cy="928794"/>
          </a:xfrm>
          <a:prstGeom prst="rect">
            <a:avLst/>
          </a:prstGeom>
          <a:noFill/>
        </p:spPr>
      </p:pic>
      <p:pic>
        <p:nvPicPr>
          <p:cNvPr id="92" name="Picture 91"/>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9436659" y="3863636"/>
            <a:ext cx="498500" cy="498500"/>
          </a:xfrm>
          <a:prstGeom prst="rect">
            <a:avLst/>
          </a:prstGeom>
        </p:spPr>
      </p:pic>
    </p:spTree>
    <p:extLst>
      <p:ext uri="{BB962C8B-B14F-4D97-AF65-F5344CB8AC3E}">
        <p14:creationId xmlns:p14="http://schemas.microsoft.com/office/powerpoint/2010/main" val="1940028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8000" dirty="0" smtClean="0"/>
              <a:t>The Connect the Dots lab</a:t>
            </a:r>
            <a:br>
              <a:rPr lang="en-US" sz="8000" dirty="0" smtClean="0"/>
            </a:br>
            <a:r>
              <a:rPr lang="en-US" sz="8000" dirty="0"/>
              <a:t/>
            </a:r>
            <a:br>
              <a:rPr lang="en-US" sz="8000" dirty="0"/>
            </a:br>
            <a:r>
              <a:rPr lang="en-US" sz="8000" dirty="0" smtClean="0"/>
              <a:t>http://connectthedots.io</a:t>
            </a:r>
            <a:endParaRPr lang="en-US" sz="8000" dirty="0"/>
          </a:p>
        </p:txBody>
      </p:sp>
    </p:spTree>
    <p:extLst>
      <p:ext uri="{BB962C8B-B14F-4D97-AF65-F5344CB8AC3E}">
        <p14:creationId xmlns:p14="http://schemas.microsoft.com/office/powerpoint/2010/main" val="346760919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github.com/MSOpenTech/connectthedots/raw/master/Wiki/Images/ConnectTheDots%20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015" y="1189176"/>
            <a:ext cx="7953375" cy="545782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smtClean="0"/>
              <a:t>Example Solution</a:t>
            </a:r>
            <a:endParaRPr lang="en-US" dirty="0"/>
          </a:p>
        </p:txBody>
      </p:sp>
      <p:sp>
        <p:nvSpPr>
          <p:cNvPr id="12" name="Text Placeholder 11"/>
          <p:cNvSpPr>
            <a:spLocks noGrp="1"/>
          </p:cNvSpPr>
          <p:nvPr>
            <p:ph type="body" sz="quarter" idx="4294967295"/>
          </p:nvPr>
        </p:nvSpPr>
        <p:spPr>
          <a:xfrm>
            <a:off x="269240" y="1189176"/>
            <a:ext cx="11655840" cy="2018835"/>
          </a:xfrm>
          <a:prstGeom prst="rect">
            <a:avLst/>
          </a:prstGeom>
        </p:spPr>
        <p:txBody>
          <a:bodyPr/>
          <a:lstStyle/>
          <a:p>
            <a:endParaRPr lang="en-US"/>
          </a:p>
        </p:txBody>
      </p:sp>
    </p:spTree>
    <p:extLst>
      <p:ext uri="{BB962C8B-B14F-4D97-AF65-F5344CB8AC3E}">
        <p14:creationId xmlns:p14="http://schemas.microsoft.com/office/powerpoint/2010/main" val="9544562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ConnectTheDots</a:t>
            </a:r>
            <a:r>
              <a:rPr lang="en-US" dirty="0" smtClean="0"/>
              <a:t> Solution</a:t>
            </a:r>
            <a:endParaRPr lang="en-US" dirty="0"/>
          </a:p>
        </p:txBody>
      </p:sp>
      <p:sp>
        <p:nvSpPr>
          <p:cNvPr id="5" name="Text Placeholder 4"/>
          <p:cNvSpPr>
            <a:spLocks noGrp="1"/>
          </p:cNvSpPr>
          <p:nvPr>
            <p:ph type="body" sz="quarter" idx="4294967295"/>
          </p:nvPr>
        </p:nvSpPr>
        <p:spPr>
          <a:xfrm>
            <a:off x="269240" y="1189176"/>
            <a:ext cx="11655840" cy="2018835"/>
          </a:xfrm>
          <a:prstGeom prst="rect">
            <a:avLst/>
          </a:prstGeom>
        </p:spPr>
        <p:txBody>
          <a:bodyPr/>
          <a:lstStyle/>
          <a:p>
            <a:endParaRPr lang="en-US"/>
          </a:p>
        </p:txBody>
      </p:sp>
      <p:pic>
        <p:nvPicPr>
          <p:cNvPr id="38914" name="Picture 2" descr="https://github.com/MSOpenTech/connectthedots/raw/master/Wiki/Images/ConnectTheDots%20Temp%20and%20Hmdt%20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015" y="1006296"/>
            <a:ext cx="7953375"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94658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Enlaces </a:t>
            </a:r>
            <a:r>
              <a:rPr lang="en-US" dirty="0" err="1" smtClean="0"/>
              <a:t>interesantes</a:t>
            </a:r>
            <a:endParaRPr lang="en-US" dirty="0"/>
          </a:p>
        </p:txBody>
      </p:sp>
      <p:sp>
        <p:nvSpPr>
          <p:cNvPr id="3" name="Text Placeholder 2"/>
          <p:cNvSpPr>
            <a:spLocks noGrp="1"/>
          </p:cNvSpPr>
          <p:nvPr>
            <p:ph type="body" sz="quarter" idx="10"/>
          </p:nvPr>
        </p:nvSpPr>
        <p:spPr>
          <a:xfrm>
            <a:off x="269239" y="1189177"/>
            <a:ext cx="11653523" cy="6701065"/>
          </a:xfrm>
        </p:spPr>
        <p:txBody>
          <a:bodyPr/>
          <a:lstStyle/>
          <a:p>
            <a:r>
              <a:rPr lang="es-ES_tradnl" u="sng">
                <a:hlinkClick r:id="rId2"/>
              </a:rPr>
              <a:t>https://</a:t>
            </a:r>
            <a:r>
              <a:rPr lang="es-ES_tradnl" u="sng">
                <a:hlinkClick r:id="rId2"/>
              </a:rPr>
              <a:t>github.com/esmsdn/ProfesoresTecnologia</a:t>
            </a:r>
            <a:r>
              <a:rPr lang="es-ES_tradnl"/>
              <a:t> </a:t>
            </a:r>
            <a:endParaRPr lang="es-ES_tradnl" smtClean="0"/>
          </a:p>
          <a:p>
            <a:endParaRPr lang="en-US" smtClean="0"/>
          </a:p>
          <a:p>
            <a:r>
              <a:rPr lang="en-US" dirty="0" smtClean="0"/>
              <a:t>http</a:t>
            </a:r>
            <a:r>
              <a:rPr lang="en-US" dirty="0" smtClean="0"/>
              <a:t>://windowsondevices.com</a:t>
            </a:r>
          </a:p>
          <a:p>
            <a:r>
              <a:rPr lang="ca-ES" dirty="0" smtClean="0"/>
              <a:t>http://connectthedots.io</a:t>
            </a:r>
            <a:endParaRPr lang="en-US" dirty="0" smtClean="0"/>
          </a:p>
          <a:p>
            <a:r>
              <a:rPr lang="en-US" dirty="0" smtClean="0"/>
              <a:t>http://thinglabs.io</a:t>
            </a:r>
          </a:p>
          <a:p>
            <a:r>
              <a:rPr lang="en-US" dirty="0"/>
              <a:t>http://microsoft.hackster.io</a:t>
            </a:r>
            <a:endParaRPr lang="en-US" dirty="0" smtClean="0"/>
          </a:p>
          <a:p>
            <a:r>
              <a:rPr lang="en-US" dirty="0" smtClean="0"/>
              <a:t>http</a:t>
            </a:r>
            <a:r>
              <a:rPr lang="en-US" dirty="0"/>
              <a:t>://</a:t>
            </a:r>
            <a:r>
              <a:rPr lang="en-US" dirty="0" smtClean="0"/>
              <a:t>desarrollaconmicrosoft.com/estudiantes</a:t>
            </a:r>
          </a:p>
          <a:p>
            <a:endParaRPr lang="en-US" dirty="0" smtClean="0"/>
          </a:p>
          <a:p>
            <a:endParaRPr lang="en-US" dirty="0"/>
          </a:p>
          <a:p>
            <a:endParaRPr lang="en-US" dirty="0"/>
          </a:p>
        </p:txBody>
      </p:sp>
    </p:spTree>
    <p:extLst>
      <p:ext uri="{BB962C8B-B14F-4D97-AF65-F5344CB8AC3E}">
        <p14:creationId xmlns:p14="http://schemas.microsoft.com/office/powerpoint/2010/main" val="19406751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53504" y="1189209"/>
            <a:ext cx="7770008" cy="4707531"/>
          </a:xfrm>
        </p:spPr>
        <p:txBody>
          <a:bodyPr/>
          <a:lstStyle/>
          <a:p>
            <a:r>
              <a:rPr lang="es-ES" dirty="0" err="1" smtClean="0"/>
              <a:t>Father</a:t>
            </a:r>
            <a:r>
              <a:rPr lang="es-ES" dirty="0" smtClean="0"/>
              <a:t> of </a:t>
            </a:r>
            <a:r>
              <a:rPr lang="es-ES" dirty="0" err="1" smtClean="0"/>
              <a:t>two</a:t>
            </a:r>
            <a:endParaRPr lang="es-ES" dirty="0" smtClean="0"/>
          </a:p>
          <a:p>
            <a:r>
              <a:rPr lang="es-ES" dirty="0" err="1" smtClean="0"/>
              <a:t>Undiscovered</a:t>
            </a:r>
            <a:r>
              <a:rPr lang="es-ES" dirty="0" smtClean="0"/>
              <a:t> guitar </a:t>
            </a:r>
            <a:r>
              <a:rPr lang="es-ES" dirty="0" err="1" smtClean="0"/>
              <a:t>player</a:t>
            </a:r>
            <a:endParaRPr lang="es-ES" dirty="0" smtClean="0"/>
          </a:p>
          <a:p>
            <a:r>
              <a:rPr lang="es-ES" dirty="0" err="1" smtClean="0"/>
              <a:t>.net</a:t>
            </a:r>
            <a:r>
              <a:rPr lang="es-ES" dirty="0" smtClean="0"/>
              <a:t> </a:t>
            </a:r>
            <a:r>
              <a:rPr lang="es-ES" dirty="0"/>
              <a:t>Developer </a:t>
            </a:r>
            <a:r>
              <a:rPr lang="es-ES" dirty="0" err="1"/>
              <a:t>since</a:t>
            </a:r>
            <a:r>
              <a:rPr lang="es-ES" dirty="0"/>
              <a:t> v1.0 beta 2</a:t>
            </a:r>
          </a:p>
          <a:p>
            <a:r>
              <a:rPr lang="es-ES" dirty="0"/>
              <a:t>C# MVP in 2014 &amp; </a:t>
            </a:r>
            <a:r>
              <a:rPr lang="es-ES" dirty="0" smtClean="0"/>
              <a:t>2015</a:t>
            </a:r>
          </a:p>
          <a:p>
            <a:r>
              <a:rPr lang="es-ES" dirty="0" err="1" smtClean="0"/>
              <a:t>Level</a:t>
            </a:r>
            <a:r>
              <a:rPr lang="es-ES" dirty="0" smtClean="0"/>
              <a:t> 44 </a:t>
            </a:r>
            <a:r>
              <a:rPr lang="es-ES" dirty="0" err="1" smtClean="0"/>
              <a:t>geek</a:t>
            </a:r>
            <a:endParaRPr lang="es-ES" dirty="0" smtClean="0"/>
          </a:p>
          <a:p>
            <a:r>
              <a:rPr lang="es-ES" dirty="0" smtClean="0">
                <a:hlinkClick r:id="rId2"/>
              </a:rPr>
              <a:t>juanserv@microsoft.com</a:t>
            </a:r>
            <a:endParaRPr lang="es-ES" dirty="0" smtClean="0"/>
          </a:p>
          <a:p>
            <a:r>
              <a:rPr lang="es-ES" dirty="0" smtClean="0"/>
              <a:t>@</a:t>
            </a:r>
            <a:r>
              <a:rPr lang="es-ES" dirty="0" err="1" smtClean="0"/>
              <a:t>jmservera</a:t>
            </a:r>
            <a:endParaRPr lang="es-ES" dirty="0"/>
          </a:p>
        </p:txBody>
      </p:sp>
      <p:sp>
        <p:nvSpPr>
          <p:cNvPr id="3" name="Title 2"/>
          <p:cNvSpPr>
            <a:spLocks noGrp="1"/>
          </p:cNvSpPr>
          <p:nvPr>
            <p:ph type="title"/>
          </p:nvPr>
        </p:nvSpPr>
        <p:spPr/>
        <p:txBody>
          <a:bodyPr/>
          <a:lstStyle/>
          <a:p>
            <a:r>
              <a:rPr lang="es-ES" dirty="0" smtClean="0"/>
              <a:t>Juan Manuel Servera</a:t>
            </a:r>
            <a:endParaRPr lang="es-ES" dirty="0"/>
          </a:p>
        </p:txBody>
      </p:sp>
      <p:pic>
        <p:nvPicPr>
          <p:cNvPr id="8" name="Picture Placeholder 7"/>
          <p:cNvPicPr>
            <a:picLocks noGrp="1" noChangeAspect="1"/>
          </p:cNvPicPr>
          <p:nvPr>
            <p:ph type="pic" sz="quarter" idx="19"/>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11582" r="11582"/>
          <a:stretch>
            <a:fillRect/>
          </a:stretch>
        </p:blipFill>
        <p:spPr/>
      </p:pic>
    </p:spTree>
    <p:extLst>
      <p:ext uri="{BB962C8B-B14F-4D97-AF65-F5344CB8AC3E}">
        <p14:creationId xmlns:p14="http://schemas.microsoft.com/office/powerpoint/2010/main" val="252924368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2476"/>
          <a:stretch/>
        </p:blipFill>
        <p:spPr>
          <a:xfrm>
            <a:off x="0" y="-21265"/>
            <a:ext cx="12192000" cy="6891534"/>
          </a:xfrm>
          <a:prstGeom prst="rect">
            <a:avLst/>
          </a:prstGeom>
        </p:spPr>
      </p:pic>
    </p:spTree>
    <p:extLst>
      <p:ext uri="{BB962C8B-B14F-4D97-AF65-F5344CB8AC3E}">
        <p14:creationId xmlns:p14="http://schemas.microsoft.com/office/powerpoint/2010/main" val="41506458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Gente happy i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596648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t>
            </a:r>
            <a:r>
              <a:rPr lang="en-US" dirty="0" smtClean="0"/>
              <a:t>Internet </a:t>
            </a:r>
            <a:r>
              <a:rPr lang="en-US" dirty="0"/>
              <a:t>o</a:t>
            </a:r>
            <a:r>
              <a:rPr lang="en-US" dirty="0" smtClean="0"/>
              <a:t>f </a:t>
            </a:r>
            <a:r>
              <a:rPr lang="en-US" strike="sngStrike" dirty="0"/>
              <a:t>the</a:t>
            </a:r>
            <a:r>
              <a:rPr lang="en-US" dirty="0"/>
              <a:t> </a:t>
            </a:r>
            <a:r>
              <a:rPr lang="en-US" dirty="0" smtClean="0">
                <a:solidFill>
                  <a:srgbClr val="0070C0"/>
                </a:solidFill>
              </a:rPr>
              <a:t>Your</a:t>
            </a:r>
            <a:r>
              <a:rPr lang="en-US" dirty="0" smtClean="0"/>
              <a:t> </a:t>
            </a:r>
            <a:r>
              <a:rPr lang="en-US" dirty="0"/>
              <a:t>T</a:t>
            </a:r>
            <a:r>
              <a:rPr lang="en-US" dirty="0" smtClean="0"/>
              <a:t>hings</a:t>
            </a:r>
            <a:endParaRPr lang="en-US" dirty="0"/>
          </a:p>
        </p:txBody>
      </p:sp>
      <p:sp>
        <p:nvSpPr>
          <p:cNvPr id="2" name="Text Placeholder 1"/>
          <p:cNvSpPr>
            <a:spLocks noGrp="1"/>
          </p:cNvSpPr>
          <p:nvPr>
            <p:ph type="body" sz="quarter" idx="12"/>
          </p:nvPr>
        </p:nvSpPr>
        <p:spPr/>
        <p:txBody>
          <a:bodyPr/>
          <a:lstStyle/>
          <a:p>
            <a:r>
              <a:rPr lang="en-US" dirty="0" smtClean="0"/>
              <a:t>Juan Manuel Servera</a:t>
            </a:r>
          </a:p>
          <a:p>
            <a:r>
              <a:rPr lang="en-US" dirty="0" smtClean="0"/>
              <a:t>@</a:t>
            </a:r>
            <a:r>
              <a:rPr lang="en-US" dirty="0" err="1"/>
              <a:t>jmservera</a:t>
            </a:r>
            <a:endParaRPr lang="en-US" dirty="0"/>
          </a:p>
          <a:p>
            <a:r>
              <a:rPr lang="es-ES" dirty="0"/>
              <a:t>juanserv@microsoft.com</a:t>
            </a:r>
            <a:endParaRPr lang="en-US" dirty="0"/>
          </a:p>
        </p:txBody>
      </p:sp>
      <p:sp>
        <p:nvSpPr>
          <p:cNvPr id="4" name="Text Placeholder 3"/>
          <p:cNvSpPr>
            <a:spLocks noGrp="1"/>
          </p:cNvSpPr>
          <p:nvPr>
            <p:ph type="body" sz="quarter" idx="13"/>
          </p:nvPr>
        </p:nvSpPr>
        <p:spPr/>
        <p:txBody>
          <a:bodyPr>
            <a:normAutofit lnSpcReduction="10000"/>
          </a:bodyPr>
          <a:lstStyle/>
          <a:p>
            <a:endParaRPr lang="en-US"/>
          </a:p>
        </p:txBody>
      </p:sp>
    </p:spTree>
    <p:extLst>
      <p:ext uri="{BB962C8B-B14F-4D97-AF65-F5344CB8AC3E}">
        <p14:creationId xmlns:p14="http://schemas.microsoft.com/office/powerpoint/2010/main" val="260482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189177"/>
            <a:ext cx="11653523" cy="1985641"/>
          </a:xfrm>
          <a:prstGeom prst="rect">
            <a:avLst/>
          </a:prstGeom>
        </p:spPr>
        <p:txBody>
          <a:bodyPr/>
          <a:lstStyle/>
          <a:p>
            <a:endParaRPr lang="en-US"/>
          </a:p>
        </p:txBody>
      </p:sp>
      <p:sp>
        <p:nvSpPr>
          <p:cNvPr id="4" name="Title 3"/>
          <p:cNvSpPr>
            <a:spLocks noGrp="1"/>
          </p:cNvSpPr>
          <p:nvPr>
            <p:ph type="title"/>
          </p:nvPr>
        </p:nvSpPr>
        <p:spPr>
          <a:prstGeom prst="rect">
            <a:avLst/>
          </a:prstGeom>
        </p:spPr>
        <p:txBody>
          <a:bodyPr/>
          <a:lstStyle/>
          <a:p>
            <a:r>
              <a:rPr lang="en-US" sz="4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What</a:t>
            </a:r>
            <a:r>
              <a:rPr lang="en-US" dirty="0" smtClean="0"/>
              <a:t> </a:t>
            </a:r>
            <a:r>
              <a:rPr lang="en-US" sz="4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is the Internet of </a:t>
            </a:r>
            <a:r>
              <a:rPr lang="en-US" sz="4000" spc="-10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(your) Things</a:t>
            </a:r>
            <a:r>
              <a:rPr lang="en-US" sz="4000" spc="-100"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rPr>
              <a:t>?</a:t>
            </a:r>
          </a:p>
        </p:txBody>
      </p:sp>
      <p:grpSp>
        <p:nvGrpSpPr>
          <p:cNvPr id="45" name="Group 44"/>
          <p:cNvGrpSpPr/>
          <p:nvPr/>
        </p:nvGrpSpPr>
        <p:grpSpPr>
          <a:xfrm>
            <a:off x="3417937" y="2410143"/>
            <a:ext cx="2697480" cy="2743200"/>
            <a:chOff x="2560638" y="1668463"/>
            <a:chExt cx="2240280" cy="2286000"/>
          </a:xfrm>
        </p:grpSpPr>
        <p:sp>
          <p:nvSpPr>
            <p:cNvPr id="46" name="Rectangle 45"/>
            <p:cNvSpPr/>
            <p:nvPr/>
          </p:nvSpPr>
          <p:spPr>
            <a:xfrm>
              <a:off x="2560638" y="1668463"/>
              <a:ext cx="2240280" cy="2286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Connectivity</a:t>
              </a:r>
            </a:p>
          </p:txBody>
        </p:sp>
        <p:grpSp>
          <p:nvGrpSpPr>
            <p:cNvPr id="47" name="Group 46"/>
            <p:cNvGrpSpPr/>
            <p:nvPr/>
          </p:nvGrpSpPr>
          <p:grpSpPr>
            <a:xfrm>
              <a:off x="4113947" y="3265168"/>
              <a:ext cx="515937" cy="515937"/>
              <a:chOff x="13581063" y="-434975"/>
              <a:chExt cx="3236912" cy="3236913"/>
            </a:xfrm>
            <a:solidFill>
              <a:schemeClr val="bg2"/>
            </a:solidFill>
          </p:grpSpPr>
          <p:sp>
            <p:nvSpPr>
              <p:cNvPr id="48"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49"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0"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1"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
        <p:nvSpPr>
          <p:cNvPr id="52" name="Rectangle 51"/>
          <p:cNvSpPr/>
          <p:nvPr/>
        </p:nvSpPr>
        <p:spPr>
          <a:xfrm>
            <a:off x="6156158" y="2410143"/>
            <a:ext cx="2697480" cy="2743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Data</a:t>
            </a:r>
          </a:p>
        </p:txBody>
      </p:sp>
      <p:grpSp>
        <p:nvGrpSpPr>
          <p:cNvPr id="53" name="Group 52"/>
          <p:cNvGrpSpPr/>
          <p:nvPr/>
        </p:nvGrpSpPr>
        <p:grpSpPr>
          <a:xfrm>
            <a:off x="7914575" y="4254128"/>
            <a:ext cx="740243" cy="691186"/>
            <a:chOff x="-5364163" y="-2738437"/>
            <a:chExt cx="4327525" cy="4054475"/>
          </a:xfrm>
          <a:solidFill>
            <a:schemeClr val="bg2"/>
          </a:solidFill>
        </p:grpSpPr>
        <p:sp>
          <p:nvSpPr>
            <p:cNvPr id="54"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5"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6"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7"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8"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59"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0"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2"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69"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0"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71" name="Group 70"/>
          <p:cNvGrpSpPr/>
          <p:nvPr/>
        </p:nvGrpSpPr>
        <p:grpSpPr>
          <a:xfrm>
            <a:off x="8900478" y="2410143"/>
            <a:ext cx="2697480" cy="2743200"/>
            <a:chOff x="7132638" y="1668463"/>
            <a:chExt cx="2240280" cy="2286000"/>
          </a:xfrm>
        </p:grpSpPr>
        <p:sp>
          <p:nvSpPr>
            <p:cNvPr id="72" name="Rectangle 71"/>
            <p:cNvSpPr/>
            <p:nvPr/>
          </p:nvSpPr>
          <p:spPr>
            <a:xfrm>
              <a:off x="7132638" y="1668463"/>
              <a:ext cx="2240280" cy="2286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Analytics</a:t>
              </a:r>
            </a:p>
          </p:txBody>
        </p:sp>
        <p:grpSp>
          <p:nvGrpSpPr>
            <p:cNvPr id="73" name="Group 72"/>
            <p:cNvGrpSpPr/>
            <p:nvPr/>
          </p:nvGrpSpPr>
          <p:grpSpPr>
            <a:xfrm>
              <a:off x="8286751" y="3142109"/>
              <a:ext cx="846026" cy="636741"/>
              <a:chOff x="15319375" y="-157163"/>
              <a:chExt cx="2720976" cy="2047876"/>
            </a:xfrm>
            <a:solidFill>
              <a:schemeClr val="bg1"/>
            </a:solidFill>
          </p:grpSpPr>
          <p:sp>
            <p:nvSpPr>
              <p:cNvPr id="74"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5"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6"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7"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8"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79"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0"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1"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2"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83"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
        <p:nvSpPr>
          <p:cNvPr id="84" name="Rectangle 83"/>
          <p:cNvSpPr/>
          <p:nvPr/>
        </p:nvSpPr>
        <p:spPr>
          <a:xfrm>
            <a:off x="677396" y="2410143"/>
            <a:ext cx="2697480" cy="2743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80" tIns="91440" rtlCol="0" anchor="t"/>
          <a:lstStyle/>
          <a:p>
            <a:r>
              <a:rPr lang="en-US" sz="3000" dirty="0">
                <a:solidFill>
                  <a:prstClr val="white"/>
                </a:solidFill>
                <a:latin typeface="Segoe UI Light"/>
              </a:rPr>
              <a:t>Things</a:t>
            </a:r>
          </a:p>
        </p:txBody>
      </p:sp>
      <p:grpSp>
        <p:nvGrpSpPr>
          <p:cNvPr id="85" name="Group 84"/>
          <p:cNvGrpSpPr/>
          <p:nvPr/>
        </p:nvGrpSpPr>
        <p:grpSpPr>
          <a:xfrm>
            <a:off x="1694664" y="3902897"/>
            <a:ext cx="1479028" cy="1074176"/>
            <a:chOff x="1298424" y="3161217"/>
            <a:chExt cx="1479028" cy="1074176"/>
          </a:xfrm>
        </p:grpSpPr>
        <p:grpSp>
          <p:nvGrpSpPr>
            <p:cNvPr id="86" name="Group 85"/>
            <p:cNvGrpSpPr/>
            <p:nvPr/>
          </p:nvGrpSpPr>
          <p:grpSpPr>
            <a:xfrm>
              <a:off x="2409398" y="3573749"/>
              <a:ext cx="368054" cy="627179"/>
              <a:chOff x="14616113" y="-150813"/>
              <a:chExt cx="3616325" cy="6183313"/>
            </a:xfrm>
            <a:solidFill>
              <a:schemeClr val="bg1"/>
            </a:solidFill>
          </p:grpSpPr>
          <p:sp>
            <p:nvSpPr>
              <p:cNvPr id="96" name="Freeform 12"/>
              <p:cNvSpPr>
                <a:spLocks noEditPoints="1"/>
              </p:cNvSpPr>
              <p:nvPr/>
            </p:nvSpPr>
            <p:spPr bwMode="auto">
              <a:xfrm>
                <a:off x="14616113" y="-150813"/>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8" name="Freeform 13"/>
              <p:cNvSpPr>
                <a:spLocks noEditPoints="1"/>
              </p:cNvSpPr>
              <p:nvPr/>
            </p:nvSpPr>
            <p:spPr bwMode="auto">
              <a:xfrm>
                <a:off x="14616113" y="-150813"/>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0" name="Rectangle 14"/>
              <p:cNvSpPr>
                <a:spLocks noChangeArrowheads="1"/>
              </p:cNvSpPr>
              <p:nvPr/>
            </p:nvSpPr>
            <p:spPr bwMode="auto">
              <a:xfrm>
                <a:off x="15255876" y="776287"/>
                <a:ext cx="1504950" cy="1503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1" name="Rectangle 15"/>
              <p:cNvSpPr>
                <a:spLocks noChangeArrowheads="1"/>
              </p:cNvSpPr>
              <p:nvPr/>
            </p:nvSpPr>
            <p:spPr bwMode="auto">
              <a:xfrm>
                <a:off x="16919576" y="1606550"/>
                <a:ext cx="6762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2" name="Rectangle 16"/>
              <p:cNvSpPr>
                <a:spLocks noChangeArrowheads="1"/>
              </p:cNvSpPr>
              <p:nvPr/>
            </p:nvSpPr>
            <p:spPr bwMode="auto">
              <a:xfrm>
                <a:off x="16919576" y="776287"/>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3" name="Rectangle 17"/>
              <p:cNvSpPr>
                <a:spLocks noChangeArrowheads="1"/>
              </p:cNvSpPr>
              <p:nvPr/>
            </p:nvSpPr>
            <p:spPr bwMode="auto">
              <a:xfrm>
                <a:off x="16919576" y="3275012"/>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4" name="Rectangle 18"/>
              <p:cNvSpPr>
                <a:spLocks noChangeArrowheads="1"/>
              </p:cNvSpPr>
              <p:nvPr/>
            </p:nvSpPr>
            <p:spPr bwMode="auto">
              <a:xfrm>
                <a:off x="1608772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5" name="Rectangle 19"/>
              <p:cNvSpPr>
                <a:spLocks noChangeArrowheads="1"/>
              </p:cNvSpPr>
              <p:nvPr/>
            </p:nvSpPr>
            <p:spPr bwMode="auto">
              <a:xfrm>
                <a:off x="1525587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6" name="Rectangle 20"/>
              <p:cNvSpPr>
                <a:spLocks noChangeArrowheads="1"/>
              </p:cNvSpPr>
              <p:nvPr/>
            </p:nvSpPr>
            <p:spPr bwMode="auto">
              <a:xfrm>
                <a:off x="1525587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7" name="Rectangle 21"/>
              <p:cNvSpPr>
                <a:spLocks noChangeArrowheads="1"/>
              </p:cNvSpPr>
              <p:nvPr/>
            </p:nvSpPr>
            <p:spPr bwMode="auto">
              <a:xfrm>
                <a:off x="1608772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8" name="Rectangle 22"/>
              <p:cNvSpPr>
                <a:spLocks noChangeArrowheads="1"/>
              </p:cNvSpPr>
              <p:nvPr/>
            </p:nvSpPr>
            <p:spPr bwMode="auto">
              <a:xfrm>
                <a:off x="16919576" y="2441575"/>
                <a:ext cx="676275"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09" name="Rectangle 23"/>
              <p:cNvSpPr>
                <a:spLocks noChangeArrowheads="1"/>
              </p:cNvSpPr>
              <p:nvPr/>
            </p:nvSpPr>
            <p:spPr bwMode="auto">
              <a:xfrm>
                <a:off x="16919576" y="4105275"/>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10" name="Rectangle 24"/>
              <p:cNvSpPr>
                <a:spLocks noChangeArrowheads="1"/>
              </p:cNvSpPr>
              <p:nvPr/>
            </p:nvSpPr>
            <p:spPr bwMode="auto">
              <a:xfrm>
                <a:off x="1608772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111" name="Rectangle 25"/>
              <p:cNvSpPr>
                <a:spLocks noChangeArrowheads="1"/>
              </p:cNvSpPr>
              <p:nvPr/>
            </p:nvSpPr>
            <p:spPr bwMode="auto">
              <a:xfrm>
                <a:off x="1525587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87" name="Group 86"/>
            <p:cNvGrpSpPr/>
            <p:nvPr/>
          </p:nvGrpSpPr>
          <p:grpSpPr>
            <a:xfrm>
              <a:off x="1883055" y="3161217"/>
              <a:ext cx="676117" cy="537968"/>
              <a:chOff x="9264650" y="2112963"/>
              <a:chExt cx="3724275" cy="2973387"/>
            </a:xfrm>
            <a:solidFill>
              <a:schemeClr val="bg1"/>
            </a:solidFill>
          </p:grpSpPr>
          <p:sp>
            <p:nvSpPr>
              <p:cNvPr id="94" name="Freeform 29"/>
              <p:cNvSpPr>
                <a:spLocks noEditPoints="1"/>
              </p:cNvSpPr>
              <p:nvPr/>
            </p:nvSpPr>
            <p:spPr bwMode="auto">
              <a:xfrm>
                <a:off x="9264650" y="2390775"/>
                <a:ext cx="3724275" cy="2695575"/>
              </a:xfrm>
              <a:custGeom>
                <a:avLst/>
                <a:gdLst>
                  <a:gd name="T0" fmla="*/ 857 w 990"/>
                  <a:gd name="T1" fmla="*/ 0 h 716"/>
                  <a:gd name="T2" fmla="*/ 693 w 990"/>
                  <a:gd name="T3" fmla="*/ 0 h 716"/>
                  <a:gd name="T4" fmla="*/ 670 w 990"/>
                  <a:gd name="T5" fmla="*/ 9 h 716"/>
                  <a:gd name="T6" fmla="*/ 487 w 990"/>
                  <a:gd name="T7" fmla="*/ 188 h 716"/>
                  <a:gd name="T8" fmla="*/ 487 w 990"/>
                  <a:gd name="T9" fmla="*/ 142 h 716"/>
                  <a:gd name="T10" fmla="*/ 420 w 990"/>
                  <a:gd name="T11" fmla="*/ 75 h 716"/>
                  <a:gd name="T12" fmla="*/ 352 w 990"/>
                  <a:gd name="T13" fmla="*/ 142 h 716"/>
                  <a:gd name="T14" fmla="*/ 352 w 990"/>
                  <a:gd name="T15" fmla="*/ 319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7 w 990"/>
                  <a:gd name="T37" fmla="*/ 202 h 716"/>
                  <a:gd name="T38" fmla="*/ 746 w 990"/>
                  <a:gd name="T39" fmla="*/ 202 h 716"/>
                  <a:gd name="T40" fmla="*/ 723 w 990"/>
                  <a:gd name="T41" fmla="*/ 211 h 716"/>
                  <a:gd name="T42" fmla="*/ 272 w 990"/>
                  <a:gd name="T43" fmla="*/ 652 h 716"/>
                  <a:gd name="T44" fmla="*/ 133 w 990"/>
                  <a:gd name="T45" fmla="*/ 652 h 716"/>
                  <a:gd name="T46" fmla="*/ 64 w 990"/>
                  <a:gd name="T47" fmla="*/ 583 h 716"/>
                  <a:gd name="T48" fmla="*/ 133 w 990"/>
                  <a:gd name="T49" fmla="*/ 514 h 716"/>
                  <a:gd name="T50" fmla="*/ 230 w 990"/>
                  <a:gd name="T51" fmla="*/ 514 h 716"/>
                  <a:gd name="T52" fmla="*/ 253 w 990"/>
                  <a:gd name="T53" fmla="*/ 505 h 716"/>
                  <a:gd name="T54" fmla="*/ 706 w 990"/>
                  <a:gd name="T55" fmla="*/ 64 h 716"/>
                  <a:gd name="T56" fmla="*/ 857 w 990"/>
                  <a:gd name="T57" fmla="*/ 64 h 716"/>
                  <a:gd name="T58" fmla="*/ 926 w 990"/>
                  <a:gd name="T59" fmla="*/ 133 h 716"/>
                  <a:gd name="T60" fmla="*/ 857 w 990"/>
                  <a:gd name="T6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0" h="716">
                    <a:moveTo>
                      <a:pt x="857" y="0"/>
                    </a:moveTo>
                    <a:cubicBezTo>
                      <a:pt x="693" y="0"/>
                      <a:pt x="693" y="0"/>
                      <a:pt x="693" y="0"/>
                    </a:cubicBezTo>
                    <a:cubicBezTo>
                      <a:pt x="684" y="0"/>
                      <a:pt x="676" y="3"/>
                      <a:pt x="670" y="9"/>
                    </a:cubicBezTo>
                    <a:cubicBezTo>
                      <a:pt x="487" y="188"/>
                      <a:pt x="487" y="188"/>
                      <a:pt x="487" y="188"/>
                    </a:cubicBezTo>
                    <a:cubicBezTo>
                      <a:pt x="487" y="142"/>
                      <a:pt x="487" y="142"/>
                      <a:pt x="487" y="142"/>
                    </a:cubicBezTo>
                    <a:cubicBezTo>
                      <a:pt x="487" y="105"/>
                      <a:pt x="457" y="75"/>
                      <a:pt x="420" y="75"/>
                    </a:cubicBezTo>
                    <a:cubicBezTo>
                      <a:pt x="383" y="75"/>
                      <a:pt x="352" y="105"/>
                      <a:pt x="352" y="142"/>
                    </a:cubicBezTo>
                    <a:cubicBezTo>
                      <a:pt x="352" y="319"/>
                      <a:pt x="352" y="319"/>
                      <a:pt x="352" y="319"/>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7" y="202"/>
                    </a:moveTo>
                    <a:cubicBezTo>
                      <a:pt x="746" y="202"/>
                      <a:pt x="746" y="202"/>
                      <a:pt x="746" y="202"/>
                    </a:cubicBezTo>
                    <a:cubicBezTo>
                      <a:pt x="737" y="202"/>
                      <a:pt x="729" y="205"/>
                      <a:pt x="723" y="211"/>
                    </a:cubicBezTo>
                    <a:cubicBezTo>
                      <a:pt x="272" y="652"/>
                      <a:pt x="272" y="652"/>
                      <a:pt x="272" y="652"/>
                    </a:cubicBezTo>
                    <a:cubicBezTo>
                      <a:pt x="133" y="652"/>
                      <a:pt x="133" y="652"/>
                      <a:pt x="133" y="652"/>
                    </a:cubicBezTo>
                    <a:cubicBezTo>
                      <a:pt x="95" y="652"/>
                      <a:pt x="64" y="621"/>
                      <a:pt x="64" y="583"/>
                    </a:cubicBezTo>
                    <a:cubicBezTo>
                      <a:pt x="64" y="545"/>
                      <a:pt x="95"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6" y="95"/>
                      <a:pt x="926" y="133"/>
                    </a:cubicBezTo>
                    <a:cubicBezTo>
                      <a:pt x="926" y="171"/>
                      <a:pt x="895" y="202"/>
                      <a:pt x="857"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5" name="Oval 30"/>
              <p:cNvSpPr>
                <a:spLocks noChangeArrowheads="1"/>
              </p:cNvSpPr>
              <p:nvPr/>
            </p:nvSpPr>
            <p:spPr bwMode="auto">
              <a:xfrm>
                <a:off x="10588625" y="2112963"/>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nvGrpSpPr>
            <p:cNvPr id="88" name="Group 87"/>
            <p:cNvGrpSpPr/>
            <p:nvPr/>
          </p:nvGrpSpPr>
          <p:grpSpPr>
            <a:xfrm flipH="1">
              <a:off x="1298424" y="3839502"/>
              <a:ext cx="918659" cy="395891"/>
              <a:chOff x="18524538" y="-23752175"/>
              <a:chExt cx="41830625" cy="18087975"/>
            </a:xfrm>
            <a:solidFill>
              <a:schemeClr val="bg1"/>
            </a:solidFill>
          </p:grpSpPr>
          <p:sp>
            <p:nvSpPr>
              <p:cNvPr id="90"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2"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sp>
            <p:nvSpPr>
              <p:cNvPr id="93"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00">
                  <a:solidFill>
                    <a:prstClr val="black"/>
                  </a:solidFill>
                </a:endParaRPr>
              </a:p>
            </p:txBody>
          </p:sp>
        </p:grpSp>
      </p:grpSp>
    </p:spTree>
    <p:extLst>
      <p:ext uri="{BB962C8B-B14F-4D97-AF65-F5344CB8AC3E}">
        <p14:creationId xmlns:p14="http://schemas.microsoft.com/office/powerpoint/2010/main" val="307164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descr="https://upload.wikimedia.org/wikipedia/commons/3/30/Pia19808-main_tight_crop-monda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3855" y="-5848"/>
            <a:ext cx="12205855" cy="7715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5872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269239" y="1189177"/>
            <a:ext cx="11653523" cy="1985641"/>
          </a:xfrm>
          <a:prstGeom prst="rect">
            <a:avLst/>
          </a:prstGeom>
        </p:spPr>
        <p:txBody>
          <a:bodyPr/>
          <a:lstStyle/>
          <a:p>
            <a:endParaRPr lang="en-US"/>
          </a:p>
        </p:txBody>
      </p:sp>
      <p:sp>
        <p:nvSpPr>
          <p:cNvPr id="4" name="Title 3"/>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350" y="0"/>
            <a:ext cx="7753300" cy="6858000"/>
          </a:xfrm>
          <a:prstGeom prst="rect">
            <a:avLst/>
          </a:prstGeom>
        </p:spPr>
      </p:pic>
      <p:sp>
        <p:nvSpPr>
          <p:cNvPr id="2" name="Rectangle 1"/>
          <p:cNvSpPr/>
          <p:nvPr/>
        </p:nvSpPr>
        <p:spPr>
          <a:xfrm>
            <a:off x="2873131" y="5927020"/>
            <a:ext cx="6445739" cy="461665"/>
          </a:xfrm>
          <a:prstGeom prst="rect">
            <a:avLst/>
          </a:prstGeom>
        </p:spPr>
        <p:txBody>
          <a:bodyPr wrap="none">
            <a:spAutoFit/>
          </a:bodyPr>
          <a:lstStyle/>
          <a:p>
            <a:r>
              <a:rPr lang="en-US" sz="2400" dirty="0"/>
              <a:t>https://www.hackster.io/peejster/rover-c42139</a:t>
            </a:r>
          </a:p>
        </p:txBody>
      </p:sp>
    </p:spTree>
    <p:extLst>
      <p:ext uri="{BB962C8B-B14F-4D97-AF65-F5344CB8AC3E}">
        <p14:creationId xmlns:p14="http://schemas.microsoft.com/office/powerpoint/2010/main" val="3993123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Windows 10 </a:t>
            </a:r>
            <a:r>
              <a:rPr lang="en-US" dirty="0" err="1" smtClean="0"/>
              <a:t>IoT</a:t>
            </a:r>
            <a:r>
              <a:rPr lang="en-US" dirty="0" smtClean="0"/>
              <a:t> Core</a:t>
            </a:r>
            <a:endParaRPr lang="en-US" dirty="0"/>
          </a:p>
        </p:txBody>
      </p:sp>
      <p:sp>
        <p:nvSpPr>
          <p:cNvPr id="7" name="Text Placeholder 6"/>
          <p:cNvSpPr>
            <a:spLocks noGrp="1"/>
          </p:cNvSpPr>
          <p:nvPr>
            <p:ph type="body" sz="quarter" idx="10"/>
          </p:nvPr>
        </p:nvSpPr>
        <p:spPr/>
        <p:txBody>
          <a:bodyPr/>
          <a:lstStyle/>
          <a:p>
            <a:r>
              <a:rPr lang="ca-ES" dirty="0" smtClean="0"/>
              <a:t>http://windowsondevices.com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61573" y="2607172"/>
            <a:ext cx="2313691" cy="173698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86982" y="2614232"/>
            <a:ext cx="2313691" cy="1736984"/>
          </a:xfrm>
          <a:prstGeom prst="rect">
            <a:avLst/>
          </a:prstGeom>
        </p:spPr>
      </p:pic>
      <p:pic>
        <p:nvPicPr>
          <p:cNvPr id="5" name="Picture 4" descr="http://files.linuxgizmos.com/qualcomm_dragonboard410c.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581951" y="2699783"/>
            <a:ext cx="2272105" cy="151095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www.raspberrypi.org/magpi/wp-content/uploads/2016/02/RaspberryPi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3255" y="4433106"/>
            <a:ext cx="2705556" cy="176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05464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Even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potx" id="{7CA1A7A9-0A6F-431E-A3ED-239E79103CF2}" vid="{84C12811-E990-43B5-A310-46663CA929F4}"/>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572_SamGeo_IoT_Ignite.potx" id="{7E800CD8-B38E-4528-A84E-90A47F6428F1}" vid="{FB79C249-172C-4BCD-AFBE-2BF3D36DBF14}"/>
    </a:ext>
  </a:extLst>
</a:theme>
</file>

<file path=ppt/theme/theme4.xml><?xml version="1.0" encoding="utf-8"?>
<a:theme xmlns:a="http://schemas.openxmlformats.org/drawingml/2006/main" name="12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6">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potx" id="{7CA1A7A9-0A6F-431E-A3ED-239E79103CF2}" vid="{84C12811-E990-43B5-A310-46663CA929F4}"/>
    </a:ext>
  </a:extLst>
</a:theme>
</file>

<file path=ppt/theme/theme6.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ShortcutUrl xmlns="ed015050-a57a-4d39-9cd8-b09b64473eb7">
      <Url xsi:nil="true"/>
      <Description xsi:nil="true"/>
    </_ShortcutUrl>
  </documentManagement>
</p:properties>
</file>

<file path=customXml/itemProps1.xml><?xml version="1.0" encoding="utf-8"?>
<ds:datastoreItem xmlns:ds="http://schemas.openxmlformats.org/officeDocument/2006/customXml" ds:itemID="{60F810B1-EE8E-4023-A639-3C23269D4D92}"/>
</file>

<file path=customXml/itemProps2.xml><?xml version="1.0" encoding="utf-8"?>
<ds:datastoreItem xmlns:ds="http://schemas.openxmlformats.org/officeDocument/2006/customXml" ds:itemID="{A6529C98-BD57-4030-955D-85B7C442B738}"/>
</file>

<file path=customXml/itemProps3.xml><?xml version="1.0" encoding="utf-8"?>
<ds:datastoreItem xmlns:ds="http://schemas.openxmlformats.org/officeDocument/2006/customXml" ds:itemID="{9C7446F4-7F28-401C-BDC5-937D6DD609C9}"/>
</file>

<file path=docProps/app.xml><?xml version="1.0" encoding="utf-8"?>
<Properties xmlns="http://schemas.openxmlformats.org/officeDocument/2006/extended-properties" xmlns:vt="http://schemas.openxmlformats.org/officeDocument/2006/docPropsVTypes">
  <TotalTime>728</TotalTime>
  <Words>1456</Words>
  <Application>Microsoft Office PowerPoint</Application>
  <PresentationFormat>Widescreen</PresentationFormat>
  <Paragraphs>174</Paragraphs>
  <Slides>18</Slides>
  <Notes>8</Notes>
  <HiddenSlides>0</HiddenSlides>
  <MMClips>1</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18</vt:i4>
      </vt:variant>
    </vt:vector>
  </HeadingPairs>
  <TitlesOfParts>
    <vt:vector size="39" baseType="lpstr">
      <vt:lpstr>ＭＳ Ｐゴシック</vt:lpstr>
      <vt:lpstr>Arial</vt:lpstr>
      <vt:lpstr>Avenir LT Pro 45 Book</vt:lpstr>
      <vt:lpstr>Calibri</vt:lpstr>
      <vt:lpstr>Calibri Light</vt:lpstr>
      <vt:lpstr>Consolas</vt:lpstr>
      <vt:lpstr>Courier New</vt:lpstr>
      <vt:lpstr>Segoe Semibold</vt:lpstr>
      <vt:lpstr>Segoe UI</vt:lpstr>
      <vt:lpstr>Segoe UI Light</vt:lpstr>
      <vt:lpstr>Segoe UI Semibold</vt:lpstr>
      <vt:lpstr>Symbol</vt:lpstr>
      <vt:lpstr>Times New Roman</vt:lpstr>
      <vt:lpstr>Wingdings</vt:lpstr>
      <vt:lpstr>Azure Event</vt:lpstr>
      <vt:lpstr>1_WHITE TEMPLATE</vt:lpstr>
      <vt:lpstr>5-30629_Build_Template_WHITE</vt:lpstr>
      <vt:lpstr>12_Custom Design</vt:lpstr>
      <vt:lpstr>WHITE TEMPLATE</vt:lpstr>
      <vt:lpstr>5-30606_TR20_BO_CT_Template</vt:lpstr>
      <vt:lpstr>think-cell Slide</vt:lpstr>
      <vt:lpstr>The Internet Of the Things</vt:lpstr>
      <vt:lpstr>Juan Manuel Servera</vt:lpstr>
      <vt:lpstr>PowerPoint Presentation</vt:lpstr>
      <vt:lpstr>PowerPoint Presentation</vt:lpstr>
      <vt:lpstr>The Internet of the Your Things</vt:lpstr>
      <vt:lpstr>What is the Internet of (your) Things?</vt:lpstr>
      <vt:lpstr>PowerPoint Presentation</vt:lpstr>
      <vt:lpstr>PowerPoint Presentation</vt:lpstr>
      <vt:lpstr>Windows 10 IoT Core</vt:lpstr>
      <vt:lpstr>IoT Core Basics</vt:lpstr>
      <vt:lpstr>Windows Universal App Platform</vt:lpstr>
      <vt:lpstr>Demo Windows 10 IoT Core</vt:lpstr>
      <vt:lpstr>Microsoft’s view</vt:lpstr>
      <vt:lpstr>Microsoft Azure services for IoT</vt:lpstr>
      <vt:lpstr>The Connect the Dots lab  http://connectthedots.io</vt:lpstr>
      <vt:lpstr>Example Solution</vt:lpstr>
      <vt:lpstr>ConnectTheDots Solution</vt:lpstr>
      <vt:lpstr>Enlaces interesantes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Of the Things</dc:title>
  <dc:creator>Juan Manuel Servera Bondroit</dc:creator>
  <cp:lastModifiedBy>Juan Manuel Servera Bondroit</cp:lastModifiedBy>
  <cp:revision>26</cp:revision>
  <dcterms:created xsi:type="dcterms:W3CDTF">2015-11-04T16:40:23Z</dcterms:created>
  <dcterms:modified xsi:type="dcterms:W3CDTF">2016-03-21T17:32:48Z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ies>
</file>